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7"/>
  </p:notesMasterIdLst>
  <p:sldIdLst>
    <p:sldId id="632" r:id="rId3"/>
    <p:sldId id="643" r:id="rId4"/>
    <p:sldId id="260" r:id="rId5"/>
    <p:sldId id="261" r:id="rId6"/>
    <p:sldId id="274" r:id="rId7"/>
    <p:sldId id="271" r:id="rId8"/>
    <p:sldId id="275" r:id="rId9"/>
    <p:sldId id="269" r:id="rId10"/>
    <p:sldId id="644" r:id="rId11"/>
    <p:sldId id="286" r:id="rId12"/>
    <p:sldId id="280" r:id="rId13"/>
    <p:sldId id="265" r:id="rId14"/>
    <p:sldId id="266" r:id="rId15"/>
    <p:sldId id="639" r:id="rId16"/>
    <p:sldId id="1833" r:id="rId17"/>
    <p:sldId id="640" r:id="rId18"/>
    <p:sldId id="631" r:id="rId19"/>
    <p:sldId id="1830" r:id="rId20"/>
    <p:sldId id="1831" r:id="rId21"/>
    <p:sldId id="311" r:id="rId22"/>
    <p:sldId id="1834" r:id="rId23"/>
    <p:sldId id="1835" r:id="rId24"/>
    <p:sldId id="590" r:id="rId25"/>
    <p:sldId id="646" r:id="rId26"/>
    <p:sldId id="273" r:id="rId27"/>
    <p:sldId id="523" r:id="rId28"/>
    <p:sldId id="276" r:id="rId29"/>
    <p:sldId id="278" r:id="rId30"/>
    <p:sldId id="279" r:id="rId31"/>
    <p:sldId id="310" r:id="rId32"/>
    <p:sldId id="650" r:id="rId33"/>
    <p:sldId id="1826" r:id="rId34"/>
    <p:sldId id="589" r:id="rId35"/>
    <p:sldId id="599" r:id="rId36"/>
    <p:sldId id="645" r:id="rId37"/>
    <p:sldId id="636" r:id="rId38"/>
    <p:sldId id="1827" r:id="rId39"/>
    <p:sldId id="294" r:id="rId40"/>
    <p:sldId id="287" r:id="rId41"/>
    <p:sldId id="290" r:id="rId42"/>
    <p:sldId id="291" r:id="rId43"/>
    <p:sldId id="292" r:id="rId44"/>
    <p:sldId id="288" r:id="rId45"/>
    <p:sldId id="571" r:id="rId46"/>
    <p:sldId id="642" r:id="rId47"/>
    <p:sldId id="1829" r:id="rId48"/>
    <p:sldId id="1828" r:id="rId49"/>
    <p:sldId id="593" r:id="rId50"/>
    <p:sldId id="637" r:id="rId51"/>
    <p:sldId id="595" r:id="rId52"/>
    <p:sldId id="630" r:id="rId53"/>
    <p:sldId id="634" r:id="rId54"/>
    <p:sldId id="648" r:id="rId55"/>
    <p:sldId id="596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7" autoAdjust="0"/>
    <p:restoredTop sz="83112" autoAdjust="0"/>
  </p:normalViewPr>
  <p:slideViewPr>
    <p:cSldViewPr snapToGrid="0">
      <p:cViewPr varScale="1">
        <p:scale>
          <a:sx n="53" d="100"/>
          <a:sy n="53" d="100"/>
        </p:scale>
        <p:origin x="8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22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8C2BC-1D55-4472-8BFB-85031BBE3C8B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9710E-234C-4E29-8F76-55E2FA1E6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4/pp.17.00489" TargetMode="External"/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i.org/10.1111/tpj.16785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https://www.nature.com/articles/s41598-024-55088-4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9710E-234C-4E29-8F76-55E2FA1E68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https://www.nature.com/articles/s41467-024-50676-4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9710E-234C-4E29-8F76-55E2FA1E685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2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base editing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E88D70-B4B1-406E-83D6-EF78D5282F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604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D5BEF-D7E9-411D-92C0-31D49447FA1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11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D5BEF-D7E9-411D-92C0-31D49447FA1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0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https://doi.org/10.1104/pp.17.00489</a:t>
            </a:r>
            <a:endParaRPr lang="en-US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https://doi.org/10.1111/tpj.16785</a:t>
            </a:r>
            <a:endParaRPr lang="en-US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9710E-234C-4E29-8F76-55E2FA1E685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65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36" y="141181"/>
            <a:ext cx="11438164" cy="6921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36" y="1003300"/>
            <a:ext cx="11438164" cy="51736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C03BC-2B21-469A-B2B0-D38A298BCFD6}" type="datetime1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1A9D-A2E3-49F8-9CBE-CB8B9072D4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765104"/>
            <a:ext cx="1219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33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E7CE-14D2-40AB-93A4-C4FBF8097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88354-6173-4D0C-A38D-D627F288D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05AEB-EE29-4F1F-9690-40DCCA201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4AA35-DCFF-440D-8276-E57B5959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06DCE-6AF7-455A-A393-2FB1E3D43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4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DA0A-ADBE-4A98-8AAE-CB7DD07B8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594E5-6CE6-41D8-8380-AE2302BE8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D8048-865F-4E55-A219-1FB78307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25B5-D7FE-478D-9068-CFAFD82E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CAFA-29C1-4271-A682-1EB688772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5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5024D-8C12-41C1-87BE-A6AB011C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3DD50-6786-4B4E-862D-CF40624DB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88C16-B948-4BE9-9BA9-400E8372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2FB96-BAB8-4B4B-8F46-487A9068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59580-9266-4D90-A6CB-4CD763CD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9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9E6F-778F-467D-90A7-CCFDC502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6D223-457D-44CF-9A8E-9435968E2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92277-6017-4DF0-A19C-2108719D4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C2107-BE5E-4171-837F-86A8234C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95D89-3CDC-46B4-8440-873571B8E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1E268-FCBD-428C-A13C-E459941B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5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DE7F9-C464-4732-A2F6-3FFA3863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86724-6587-4C8B-B7FA-9CDFACE65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D298C-8B5F-46B5-94A4-34C3F5FB5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F950F-2A87-4131-B683-EFA91BA8C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A8575-CC10-49E7-8333-36535C8AE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5D3147-D6C2-4770-80C1-8066F3F47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A65EC0-C100-43DD-AA0D-7536A01F5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FF3EB4-DFC9-4288-8CAC-429D34C7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0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7367-335C-46AB-8387-4480D8720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FFBA3-23C3-4922-BAC7-4F75BAEE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4DF68-6D13-4879-B6DD-A5EA7982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C9A2E8-EFED-4C50-AB27-5444AA5E1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87939D-45EA-4E7F-A3FC-F77AD3CB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7ACA-3C5D-480F-93F1-2DD2AFAF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FC55B-52C7-4DCA-9596-993E88CC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7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BF695-3774-457B-8467-1E1801EC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46A3-3697-447C-BCC1-6693698DB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2C6C5-1333-4C1F-BA03-FCBEAFF6C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2BD15-B516-4FC6-91B4-5F03BF8D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D28B0-1B9A-416D-955B-F40FAD8A7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561CD-224E-478C-B030-DF24C277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2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9CAB-055E-45CF-924E-68FA23A7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14E1D9-10C5-4E09-BF15-640E924C2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00C44-47F6-4588-815C-CDFADBA27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F47CF-DC87-419A-97C9-C03FF893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5A8E0-3D91-4AA7-ABAD-369420515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693A7-7D14-424F-A8BC-6380B70E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8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440F9-2AEF-4B03-9B26-98956D9B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6513BB-463D-47F5-B570-D2FEBF10C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8173E-D885-4459-85AA-B814E580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3AF98-E4E1-4421-B28F-8FEBB732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6EBC7-A5A2-43AD-A781-AB9C39CCB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54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4ACA6-3043-4624-9187-654BE49CB7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F7AAE-9BBA-4852-8C51-0133BE1CD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C1943-38B7-4821-BD2A-2E04271AC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5768-B193-4D9B-99FF-1786FDD0B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97FA-5BC0-4E0B-AB8C-986905BA7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14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53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34736" y="141181"/>
            <a:ext cx="11438164" cy="692150"/>
          </a:xfrm>
        </p:spPr>
        <p:txBody>
          <a:bodyPr anchor="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34736" y="1003300"/>
            <a:ext cx="11438164" cy="5173663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 bwMode="auto">
          <a:xfrm flipV="1">
            <a:off x="0" y="765104"/>
            <a:ext cx="1219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654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88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944492"/>
            <a:ext cx="5181600" cy="5232471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944492"/>
            <a:ext cx="5181600" cy="5232471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334736" y="141181"/>
            <a:ext cx="11438164" cy="692150"/>
          </a:xfrm>
        </p:spPr>
        <p:txBody>
          <a:bodyPr anchor="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 bwMode="auto">
          <a:xfrm flipV="1">
            <a:off x="0" y="765104"/>
            <a:ext cx="1219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436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8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48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15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49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6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61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77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Titel en opsommi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" name="Naam dia"/>
          <p:cNvSpPr txBox="1">
            <a:spLocks noGrp="1"/>
          </p:cNvSpPr>
          <p:nvPr>
            <p:ph type="title" hasCustomPrompt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Naam dia</a:t>
            </a:r>
          </a:p>
        </p:txBody>
      </p:sp>
      <p:sp>
        <p:nvSpPr>
          <p:cNvPr id="150" name="Ondertitel dia"/>
          <p:cNvSpPr txBox="1">
            <a:spLocks noGrp="1"/>
          </p:cNvSpPr>
          <p:nvPr>
            <p:ph type="body" sz="quarter" idx="21" hasCustomPrompt="1"/>
          </p:nvPr>
        </p:nvSpPr>
        <p:spPr bwMode="auto">
          <a:xfrm>
            <a:off x="603250" y="118648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>
              <a:defRPr/>
            </a:pPr>
            <a:r>
              <a:t>Ondertitel dia</a:t>
            </a:r>
          </a:p>
        </p:txBody>
      </p:sp>
      <p:sp>
        <p:nvSpPr>
          <p:cNvPr id="151" name="Hoofdtekst - niveau één…"/>
          <p:cNvSpPr txBox="1">
            <a:spLocks noGrp="1"/>
          </p:cNvSpPr>
          <p:nvPr>
            <p:ph type="body" idx="1" hasCustomPrompt="1"/>
          </p:nvPr>
        </p:nvSpPr>
        <p:spPr bwMode="auto">
          <a:prstGeom prst="rect">
            <a:avLst/>
          </a:prstGeom>
        </p:spPr>
        <p:txBody>
          <a:bodyPr/>
          <a:lstStyle>
            <a:lvl1pPr marL="332509" indent="-332509"/>
            <a:lvl2pPr marL="637309" indent="-332509"/>
            <a:lvl3pPr marL="942109" indent="-332509"/>
          </a:lstStyle>
          <a:p>
            <a:pPr>
              <a:defRPr/>
            </a:pPr>
            <a:r>
              <a:t>Dia-opsommingstekst</a:t>
            </a:r>
          </a:p>
          <a:p>
            <a:pPr lvl="1">
              <a:defRPr/>
            </a:pPr>
            <a:endParaRPr/>
          </a:p>
          <a:p>
            <a:pPr lvl="2">
              <a:defRPr/>
            </a:pPr>
            <a:endParaRPr/>
          </a:p>
          <a:p>
            <a:pPr lvl="3">
              <a:defRPr/>
            </a:pPr>
            <a:endParaRPr/>
          </a:p>
          <a:p>
            <a:pPr lvl="4">
              <a:defRPr/>
            </a:pPr>
            <a:endParaRPr/>
          </a:p>
        </p:txBody>
      </p:sp>
      <p:sp>
        <p:nvSpPr>
          <p:cNvPr id="152" name="Dianummer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381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PSB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9815804" y="6116043"/>
            <a:ext cx="2376196" cy="741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8200" y="0"/>
            <a:ext cx="10515600" cy="1325563"/>
          </a:xfrm>
        </p:spPr>
        <p:txBody>
          <a:bodyPr>
            <a:noAutofit/>
          </a:bodyPr>
          <a:lstStyle>
            <a:lvl1pPr>
              <a:defRPr sz="3600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 bwMode="auto">
          <a:xfrm>
            <a:off x="838200" y="1325563"/>
            <a:ext cx="10515600" cy="4790480"/>
          </a:xfrm>
        </p:spPr>
        <p:txBody>
          <a:bodyPr>
            <a:noAutofit/>
          </a:bodyPr>
          <a:lstStyle>
            <a:lvl1pPr marL="228600" indent="-228600">
              <a:buClr>
                <a:srgbClr val="FF681E"/>
              </a:buClr>
              <a:buFont typeface="Arial"/>
              <a:buChar char="•"/>
              <a:defRPr>
                <a:solidFill>
                  <a:srgbClr val="1B2944"/>
                </a:solidFill>
                <a:latin typeface="Corbel"/>
              </a:defRPr>
            </a:lvl1pPr>
            <a:lvl2pPr marL="685800" indent="-228600">
              <a:buClr>
                <a:srgbClr val="7C7C7C"/>
              </a:buClr>
              <a:buFontTx/>
              <a:buChar char="*"/>
              <a:defRPr>
                <a:solidFill>
                  <a:srgbClr val="1B2944"/>
                </a:solidFill>
                <a:latin typeface="Corbel"/>
              </a:defRPr>
            </a:lvl2pPr>
            <a:lvl3pPr marL="1143000" indent="-228600">
              <a:buClr>
                <a:srgbClr val="7C7C7C"/>
              </a:buClr>
              <a:buFont typeface="Arial"/>
              <a:buChar char="•"/>
              <a:defRPr sz="2400">
                <a:solidFill>
                  <a:srgbClr val="1B2944"/>
                </a:solidFill>
                <a:latin typeface="Corbel"/>
              </a:defRPr>
            </a:lvl3pPr>
            <a:lvl4pPr marL="1600200" indent="-228600">
              <a:buClr>
                <a:srgbClr val="7C7C7C"/>
              </a:buClr>
              <a:buFont typeface="Arial"/>
              <a:buChar char="•"/>
              <a:defRPr sz="2400">
                <a:solidFill>
                  <a:srgbClr val="1B2944"/>
                </a:solidFill>
                <a:latin typeface="Corbel"/>
              </a:defRPr>
            </a:lvl4pPr>
            <a:lvl5pPr marL="2057400" indent="-228600">
              <a:buClr>
                <a:srgbClr val="7C7C7C"/>
              </a:buClr>
              <a:buFont typeface="Arial"/>
              <a:buChar char="•"/>
              <a:defRPr sz="2400">
                <a:solidFill>
                  <a:srgbClr val="1B2944"/>
                </a:solidFill>
                <a:latin typeface="Corbel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2155293" y="6116043"/>
            <a:ext cx="2376196" cy="741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8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266B2B-D9A2-4A78-B0B7-D9736DDA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D01D4-8270-4292-8766-B2D8C6E83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2F145-F801-407B-BA85-059E3140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74EA0-F31C-4239-9FB1-F0D3DECE2C77}" type="datetimeFigureOut">
              <a:rPr lang="en-US" smtClean="0"/>
              <a:t>5/16/2025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BD072-52F8-4585-9011-C99593A19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7EBAA-A495-49AA-A895-878F73ECC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3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0E3CFF-19EE-4579-9D29-12150E020130}" type="datetimeFigureOut">
              <a:rPr lang="en-US"/>
              <a:t>5/16/2025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7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ectorvault.vib.be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jacobslab.sites.vib.be/en#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x.doi.org/10.17504/protocols.io.x54v9yr3mg3e/v1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tif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ice.synthego.com/#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rispresso2.pinellolab.org/submission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1D7D-CA5D-4784-8FD2-8F38B5516F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CRISPRing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EA38C-B5D3-4BF1-A690-2DDD1F8ED1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Thomas Jacobs</a:t>
            </a:r>
          </a:p>
          <a:p>
            <a:r>
              <a:rPr lang="en-US" dirty="0"/>
              <a:t>Lab website: </a:t>
            </a:r>
            <a:r>
              <a:rPr lang="en-US" dirty="0">
                <a:hlinkClick r:id="rId2"/>
              </a:rPr>
              <a:t>https://jacobslab.sites.vib.be/en#/</a:t>
            </a:r>
            <a:endParaRPr lang="en-US" dirty="0"/>
          </a:p>
          <a:p>
            <a:r>
              <a:rPr lang="en-US" dirty="0"/>
              <a:t>Vector collection: </a:t>
            </a:r>
            <a:r>
              <a:rPr lang="en-US" dirty="0">
                <a:hlinkClick r:id="rId3"/>
              </a:rPr>
              <a:t>https://vectorvault.vib.be/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1FE78-C56F-41D9-A542-E51BB567418A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1" y="4913977"/>
            <a:ext cx="1643320" cy="1643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87C1A0-FFF8-43ED-B4AD-7FAFBC51B4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418" y="5367551"/>
            <a:ext cx="2977211" cy="10799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39A0E40-0E37-4AAB-84D0-0B1FF0B0B8CF}"/>
              </a:ext>
            </a:extLst>
          </p:cNvPr>
          <p:cNvGrpSpPr>
            <a:grpSpLocks noChangeAspect="1"/>
          </p:cNvGrpSpPr>
          <p:nvPr/>
        </p:nvGrpSpPr>
        <p:grpSpPr>
          <a:xfrm>
            <a:off x="10533841" y="5455508"/>
            <a:ext cx="1377788" cy="1101789"/>
            <a:chOff x="2142161" y="970005"/>
            <a:chExt cx="1612800" cy="128972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7CDC64C-A2DF-468B-8961-DD3E6E02B78C}"/>
                </a:ext>
              </a:extLst>
            </p:cNvPr>
            <p:cNvSpPr/>
            <p:nvPr/>
          </p:nvSpPr>
          <p:spPr>
            <a:xfrm>
              <a:off x="2142161" y="970005"/>
              <a:ext cx="1612800" cy="1288800"/>
            </a:xfrm>
            <a:prstGeom prst="rect">
              <a:avLst/>
            </a:prstGeom>
            <a:solidFill>
              <a:srgbClr val="1B2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18D5B4-F233-416A-96CD-F83CEA427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2161" y="970005"/>
              <a:ext cx="1611813" cy="12897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4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78694-7809-4AEB-B6DE-42DED1CB2C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9803B-A41E-4A7B-BD2B-C32ED4F666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00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CRISPR-Cas9 is a DNA endonuclease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>
          <a:xfrm>
            <a:off x="334736" y="2703443"/>
            <a:ext cx="11438164" cy="34735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2-component system</a:t>
            </a:r>
          </a:p>
          <a:p>
            <a:pPr>
              <a:defRPr/>
            </a:pPr>
            <a:r>
              <a:rPr lang="en-US" dirty="0"/>
              <a:t>20-nt target in a 100-nt RNA molecule (gRNA)</a:t>
            </a:r>
            <a:endParaRPr dirty="0"/>
          </a:p>
          <a:p>
            <a:pPr>
              <a:defRPr/>
            </a:pPr>
            <a:r>
              <a:rPr lang="en-US" dirty="0"/>
              <a:t>Cas9 is one of several nuclease systems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FF5B35-9809-4D2E-831F-A6A5A10D5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" t="9934" r="70025" b="49504"/>
          <a:stretch/>
        </p:blipFill>
        <p:spPr bwMode="auto">
          <a:xfrm>
            <a:off x="7031515" y="2000680"/>
            <a:ext cx="4554748" cy="3854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Making knockout (KO) mutants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12FC275-BFF5-4659-A101-995C43A5F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D877FB-6CD3-47BC-8E3B-273BC0937557}"/>
              </a:ext>
            </a:extLst>
          </p:cNvPr>
          <p:cNvGrpSpPr/>
          <p:nvPr/>
        </p:nvGrpSpPr>
        <p:grpSpPr>
          <a:xfrm>
            <a:off x="310551" y="1312403"/>
            <a:ext cx="11424250" cy="602661"/>
            <a:chOff x="465826" y="1657460"/>
            <a:chExt cx="11424250" cy="6026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F2E8040-19F9-49D1-8423-6A91D94769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7" b="26247"/>
            <a:stretch/>
          </p:blipFill>
          <p:spPr>
            <a:xfrm>
              <a:off x="465826" y="1657460"/>
              <a:ext cx="11424250" cy="60266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AC9B46-3A1C-4D5D-B52C-E70D8A5F9256}"/>
                </a:ext>
              </a:extLst>
            </p:cNvPr>
            <p:cNvSpPr txBox="1"/>
            <p:nvPr/>
          </p:nvSpPr>
          <p:spPr>
            <a:xfrm>
              <a:off x="741872" y="1828800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CDS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6C5991-D091-4C07-AA3B-9D516EE1B4EF}"/>
                </a:ext>
              </a:extLst>
            </p:cNvPr>
            <p:cNvSpPr txBox="1"/>
            <p:nvPr/>
          </p:nvSpPr>
          <p:spPr bwMode="auto">
            <a:xfrm>
              <a:off x="7838536" y="1877683"/>
              <a:ext cx="754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intron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A0AC5C-2C4F-4EE9-9715-18D32CFD90B3}"/>
              </a:ext>
            </a:extLst>
          </p:cNvPr>
          <p:cNvGrpSpPr/>
          <p:nvPr/>
        </p:nvGrpSpPr>
        <p:grpSpPr>
          <a:xfrm>
            <a:off x="609600" y="1440611"/>
            <a:ext cx="8277225" cy="1878769"/>
            <a:chOff x="609600" y="1440611"/>
            <a:chExt cx="8277225" cy="187876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1954D44-6360-4B56-861F-8D43EED18F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1" t="29840" r="13829" b="49802"/>
            <a:stretch/>
          </p:blipFill>
          <p:spPr>
            <a:xfrm>
              <a:off x="609600" y="2338305"/>
              <a:ext cx="8277225" cy="981075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B34257E-B252-4602-88F9-D470936A6EC4}"/>
                </a:ext>
              </a:extLst>
            </p:cNvPr>
            <p:cNvGrpSpPr/>
            <p:nvPr/>
          </p:nvGrpSpPr>
          <p:grpSpPr>
            <a:xfrm>
              <a:off x="724619" y="1440611"/>
              <a:ext cx="7927675" cy="974785"/>
              <a:chOff x="724619" y="1440611"/>
              <a:chExt cx="7927675" cy="974785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63FAD349-E2C1-4C97-BE74-C1DC2EE5D2C0}"/>
                  </a:ext>
                </a:extLst>
              </p:cNvPr>
              <p:cNvSpPr/>
              <p:nvPr/>
            </p:nvSpPr>
            <p:spPr>
              <a:xfrm>
                <a:off x="2070340" y="1440611"/>
                <a:ext cx="750498" cy="517585"/>
              </a:xfrm>
              <a:prstGeom prst="round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8C3A800-4A4C-4358-AC1F-21F19B5F0E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09875" y="1943100"/>
                <a:ext cx="5842419" cy="472296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E0A8B15-8BDC-4DEE-BB9C-569722DBD0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4619" y="1962150"/>
                <a:ext cx="1342307" cy="418741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C34F15-5756-4FAB-B72F-3EC9072A7525}"/>
              </a:ext>
            </a:extLst>
          </p:cNvPr>
          <p:cNvGrpSpPr/>
          <p:nvPr/>
        </p:nvGrpSpPr>
        <p:grpSpPr>
          <a:xfrm>
            <a:off x="152400" y="3338423"/>
            <a:ext cx="8863822" cy="1142644"/>
            <a:chOff x="152400" y="3338423"/>
            <a:chExt cx="8863822" cy="114264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563684D-037E-4935-AA4E-DB1474181380}"/>
                </a:ext>
              </a:extLst>
            </p:cNvPr>
            <p:cNvGrpSpPr/>
            <p:nvPr/>
          </p:nvGrpSpPr>
          <p:grpSpPr>
            <a:xfrm>
              <a:off x="152400" y="3778375"/>
              <a:ext cx="8863822" cy="702692"/>
              <a:chOff x="152400" y="3873261"/>
              <a:chExt cx="8863822" cy="70269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A3AC5D2-47C1-40E1-96F8-E1819473E0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81" t="35975" r="34078" b="49802"/>
              <a:stretch/>
            </p:blipFill>
            <p:spPr bwMode="auto">
              <a:xfrm>
                <a:off x="152400" y="3890513"/>
                <a:ext cx="5808453" cy="685440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0F2359D-190E-4636-B73C-E20767EE07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922" t="35796" r="13829" b="49802"/>
              <a:stretch/>
            </p:blipFill>
            <p:spPr bwMode="auto">
              <a:xfrm>
                <a:off x="6547450" y="3873261"/>
                <a:ext cx="2468772" cy="694066"/>
              </a:xfrm>
              <a:prstGeom prst="rect">
                <a:avLst/>
              </a:prstGeom>
            </p:spPr>
          </p:pic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8FA2184-56F0-47EA-A7AF-F36AD8EDA1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98798" y="3345970"/>
              <a:ext cx="0" cy="3841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C39CC1-1608-433A-A0D2-BA1A1F1E5840}"/>
                </a:ext>
              </a:extLst>
            </p:cNvPr>
            <p:cNvSpPr txBox="1"/>
            <p:nvPr/>
          </p:nvSpPr>
          <p:spPr>
            <a:xfrm>
              <a:off x="6271404" y="3338423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DSB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A84C7F9-E042-4AD4-9A9D-FB2961541F47}"/>
              </a:ext>
            </a:extLst>
          </p:cNvPr>
          <p:cNvGrpSpPr/>
          <p:nvPr/>
        </p:nvGrpSpPr>
        <p:grpSpPr>
          <a:xfrm>
            <a:off x="575128" y="4443501"/>
            <a:ext cx="11198716" cy="2087994"/>
            <a:chOff x="575128" y="4443501"/>
            <a:chExt cx="11198716" cy="2087994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A959D34-3F30-4F3A-9D28-713CF2095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0" t="50000" r="8707" b="29247"/>
            <a:stretch/>
          </p:blipFill>
          <p:spPr bwMode="auto">
            <a:xfrm>
              <a:off x="609599" y="5036927"/>
              <a:ext cx="8901745" cy="100012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CEE748-EB3A-45CF-9CE2-B64A40C54E52}"/>
                </a:ext>
              </a:extLst>
            </p:cNvPr>
            <p:cNvSpPr txBox="1"/>
            <p:nvPr/>
          </p:nvSpPr>
          <p:spPr>
            <a:xfrm>
              <a:off x="3279895" y="4443501"/>
              <a:ext cx="29129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Non-homologous end joining</a:t>
              </a:r>
            </a:p>
            <a:p>
              <a:pPr algn="ctr"/>
              <a:r>
                <a:rPr lang="en-US" dirty="0"/>
                <a:t>NHEJ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06BC46A-DC50-405D-A326-1C7B9F3ED74D}"/>
                </a:ext>
              </a:extLst>
            </p:cNvPr>
            <p:cNvCxnSpPr>
              <a:cxnSpLocks/>
            </p:cNvCxnSpPr>
            <p:nvPr/>
          </p:nvCxnSpPr>
          <p:spPr>
            <a:xfrm>
              <a:off x="6210300" y="4608302"/>
              <a:ext cx="0" cy="3841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2096D6-22F5-4343-862D-BEDFFCC78098}"/>
                </a:ext>
              </a:extLst>
            </p:cNvPr>
            <p:cNvSpPr txBox="1"/>
            <p:nvPr/>
          </p:nvSpPr>
          <p:spPr>
            <a:xfrm>
              <a:off x="10720350" y="5036927"/>
              <a:ext cx="1053494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Nonsense </a:t>
              </a:r>
              <a:br>
                <a:rPr lang="en-US" sz="1600" dirty="0"/>
              </a:br>
              <a:r>
                <a:rPr lang="en-US" sz="1600" dirty="0"/>
                <a:t>mediated</a:t>
              </a:r>
              <a:br>
                <a:rPr lang="en-US" sz="1600" dirty="0"/>
              </a:br>
              <a:r>
                <a:rPr lang="en-US" sz="1600" dirty="0"/>
                <a:t>decay</a:t>
              </a:r>
            </a:p>
            <a:p>
              <a:pPr algn="ctr"/>
              <a:r>
                <a:rPr lang="en-US" sz="1600" b="1" dirty="0"/>
                <a:t>NMD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9893E0-EC44-4ACD-9F91-66E2B8AD0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7" t="50000" r="7142" b="31421"/>
            <a:stretch/>
          </p:blipFill>
          <p:spPr>
            <a:xfrm>
              <a:off x="575128" y="5649686"/>
              <a:ext cx="8936227" cy="88180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C22AEF-52AE-4CD8-8DCB-90ED32518C08}"/>
                </a:ext>
              </a:extLst>
            </p:cNvPr>
            <p:cNvSpPr txBox="1"/>
            <p:nvPr/>
          </p:nvSpPr>
          <p:spPr>
            <a:xfrm>
              <a:off x="9512300" y="5295900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DA2BE1-CFAB-4275-A013-BEFD56EC77D7}"/>
                </a:ext>
              </a:extLst>
            </p:cNvPr>
            <p:cNvSpPr txBox="1"/>
            <p:nvPr/>
          </p:nvSpPr>
          <p:spPr bwMode="auto">
            <a:xfrm>
              <a:off x="9512300" y="5892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1756D5-A289-4777-A856-37D9758484FC}"/>
                </a:ext>
              </a:extLst>
            </p:cNvPr>
            <p:cNvSpPr txBox="1"/>
            <p:nvPr/>
          </p:nvSpPr>
          <p:spPr>
            <a:xfrm>
              <a:off x="9296400" y="4851400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Indels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D1A0F7A-D53F-46AE-B979-2DDEE9F49735}"/>
                </a:ext>
              </a:extLst>
            </p:cNvPr>
            <p:cNvCxnSpPr>
              <a:cxnSpLocks/>
            </p:cNvCxnSpPr>
            <p:nvPr/>
          </p:nvCxnSpPr>
          <p:spPr bwMode="auto">
            <a:xfrm rot="16200000">
              <a:off x="10350501" y="5510001"/>
              <a:ext cx="0" cy="3841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45BB641-1EAE-47FE-8643-022BF424E6B3}"/>
              </a:ext>
            </a:extLst>
          </p:cNvPr>
          <p:cNvSpPr/>
          <p:nvPr/>
        </p:nvSpPr>
        <p:spPr bwMode="auto">
          <a:xfrm>
            <a:off x="7033770" y="5358541"/>
            <a:ext cx="440456" cy="234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C569D9F-07AC-4028-8E9B-6E3D0DD2621A}"/>
              </a:ext>
            </a:extLst>
          </p:cNvPr>
          <p:cNvSpPr/>
          <p:nvPr/>
        </p:nvSpPr>
        <p:spPr bwMode="auto">
          <a:xfrm>
            <a:off x="8850666" y="5948825"/>
            <a:ext cx="440456" cy="234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PAM= protospacer adjacent motif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>
          <a:xfrm>
            <a:off x="334736" y="2743200"/>
            <a:ext cx="4942942" cy="3433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Cas9 PAM is NGG</a:t>
            </a:r>
          </a:p>
          <a:p>
            <a:pPr>
              <a:defRPr/>
            </a:pPr>
            <a:r>
              <a:rPr lang="en-US" dirty="0"/>
              <a:t>Limits target sites</a:t>
            </a:r>
          </a:p>
          <a:p>
            <a:pPr>
              <a:defRPr/>
            </a:pPr>
            <a:r>
              <a:rPr lang="en-US" dirty="0"/>
              <a:t>DSBs are made between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bp upstream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FF5B35-9809-4D2E-831F-A6A5A10D5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" t="9934" r="70025" b="49504"/>
          <a:stretch/>
        </p:blipFill>
        <p:spPr bwMode="auto">
          <a:xfrm>
            <a:off x="6176750" y="1629507"/>
            <a:ext cx="4554748" cy="3854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203590-C9DF-4680-8A5C-7FF193E2D134}"/>
              </a:ext>
            </a:extLst>
          </p:cNvPr>
          <p:cNvSpPr txBox="1"/>
          <p:nvPr/>
        </p:nvSpPr>
        <p:spPr>
          <a:xfrm>
            <a:off x="2236305" y="5068028"/>
            <a:ext cx="18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NNNNNNNGG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NNNNNNNCC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7328C8-CB82-49A0-8448-C9066AC9BA6A}"/>
              </a:ext>
            </a:extLst>
          </p:cNvPr>
          <p:cNvSpPr/>
          <p:nvPr/>
        </p:nvSpPr>
        <p:spPr bwMode="auto">
          <a:xfrm>
            <a:off x="3396047" y="5076140"/>
            <a:ext cx="603459" cy="40738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7970EE5-1D21-4DC1-9185-AD775071534F}"/>
              </a:ext>
            </a:extLst>
          </p:cNvPr>
          <p:cNvSpPr/>
          <p:nvPr/>
        </p:nvSpPr>
        <p:spPr>
          <a:xfrm>
            <a:off x="2737197" y="5719503"/>
            <a:ext cx="254393" cy="254393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EDFAA9B-17DF-44D4-B48D-2CB5970F342A}"/>
              </a:ext>
            </a:extLst>
          </p:cNvPr>
          <p:cNvSpPr/>
          <p:nvPr/>
        </p:nvSpPr>
        <p:spPr bwMode="auto">
          <a:xfrm flipV="1">
            <a:off x="2737197" y="4993157"/>
            <a:ext cx="254393" cy="254393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32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Cas variants engineered for relaxed PAMs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But… generally less efficient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Image" descr="Image"/>
          <p:cNvPicPr>
            <a:picLocks noChangeAspect="1"/>
          </p:cNvPicPr>
          <p:nvPr/>
        </p:nvPicPr>
        <p:blipFill>
          <a:blip r:embed="rId2"/>
          <a:srcRect l="56042" b="64028"/>
          <a:stretch/>
        </p:blipFill>
        <p:spPr bwMode="auto">
          <a:xfrm>
            <a:off x="5894168" y="1057275"/>
            <a:ext cx="5186172" cy="354928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/>
          <p:cNvSpPr/>
          <p:nvPr/>
        </p:nvSpPr>
        <p:spPr bwMode="auto">
          <a:xfrm>
            <a:off x="5655355" y="1958197"/>
            <a:ext cx="5321688" cy="2602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480374" y="4606562"/>
            <a:ext cx="9704393" cy="2114913"/>
            <a:chOff x="480374" y="4606562"/>
            <a:chExt cx="9704393" cy="2114913"/>
          </a:xfrm>
        </p:grpSpPr>
        <p:pic>
          <p:nvPicPr>
            <p:cNvPr id="7" name="Image" descr="Image"/>
            <p:cNvPicPr>
              <a:picLocks noChangeAspect="1"/>
            </p:cNvPicPr>
            <p:nvPr/>
          </p:nvPicPr>
          <p:blipFill>
            <a:blip r:embed="rId2"/>
            <a:srcRect t="38387" r="35571" b="41689"/>
            <a:stretch/>
          </p:blipFill>
          <p:spPr bwMode="auto">
            <a:xfrm>
              <a:off x="2007232" y="4606562"/>
              <a:ext cx="8177535" cy="211491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480374" y="5031457"/>
              <a:ext cx="12625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78 “real” target sites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sp>
        <p:nvSpPr>
          <p:cNvPr id="11" name="TextBox 10"/>
          <p:cNvSpPr txBox="1"/>
          <p:nvPr/>
        </p:nvSpPr>
        <p:spPr bwMode="auto">
          <a:xfrm>
            <a:off x="9152147" y="6488668"/>
            <a:ext cx="1902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Walton et al. 2020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E231C-7775-4444-BA3C-6A4984F3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Cas9 contains two nuclease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DB1C4-AA92-434F-9553-5115FE63E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FF468-51F3-4D70-B6C6-56E55D3448C9}"/>
              </a:ext>
            </a:extLst>
          </p:cNvPr>
          <p:cNvSpPr txBox="1"/>
          <p:nvPr/>
        </p:nvSpPr>
        <p:spPr>
          <a:xfrm>
            <a:off x="1295401" y="2635250"/>
            <a:ext cx="41719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Nickase</a:t>
            </a:r>
            <a:r>
              <a:rPr lang="en-US" sz="2800" dirty="0"/>
              <a:t> variants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RuvC</a:t>
            </a:r>
            <a:r>
              <a:rPr lang="en-US" sz="2400" dirty="0"/>
              <a:t> = D10A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HNH = H840A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009B8A-9A0A-4A0A-B082-329D10545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" t="9934" r="70025" b="49504"/>
          <a:stretch/>
        </p:blipFill>
        <p:spPr bwMode="auto">
          <a:xfrm>
            <a:off x="6176750" y="1629507"/>
            <a:ext cx="4554748" cy="38540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958980-2EB0-4E2E-AB98-BD81DE1581F0}"/>
              </a:ext>
            </a:extLst>
          </p:cNvPr>
          <p:cNvSpPr txBox="1"/>
          <p:nvPr/>
        </p:nvSpPr>
        <p:spPr>
          <a:xfrm>
            <a:off x="7886700" y="37846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RuvC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7E8790-535D-43D5-989A-D55D3713F537}"/>
              </a:ext>
            </a:extLst>
          </p:cNvPr>
          <p:cNvSpPr txBox="1"/>
          <p:nvPr/>
        </p:nvSpPr>
        <p:spPr>
          <a:xfrm>
            <a:off x="7937500" y="4137025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HNH</a:t>
            </a:r>
          </a:p>
        </p:txBody>
      </p:sp>
    </p:spTree>
    <p:extLst>
      <p:ext uri="{BB962C8B-B14F-4D97-AF65-F5344CB8AC3E}">
        <p14:creationId xmlns:p14="http://schemas.microsoft.com/office/powerpoint/2010/main" val="77085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Cas12a (formerly Cpf1) complements Cas9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D76ADDC-73F8-42DC-88D8-B21C1A49B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95C340-3C2B-439C-B866-A7188317FD10}"/>
              </a:ext>
            </a:extLst>
          </p:cNvPr>
          <p:cNvGrpSpPr/>
          <p:nvPr/>
        </p:nvGrpSpPr>
        <p:grpSpPr>
          <a:xfrm>
            <a:off x="914400" y="1504950"/>
            <a:ext cx="3854637" cy="5178425"/>
            <a:chOff x="1428750" y="1485900"/>
            <a:chExt cx="3854637" cy="51784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CBEF40-5F84-44A1-9941-19EC69E20B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/>
            <a:srcRect l="53451" t="17422"/>
            <a:stretch/>
          </p:blipFill>
          <p:spPr bwMode="auto">
            <a:xfrm>
              <a:off x="1428750" y="2038350"/>
              <a:ext cx="3854637" cy="4625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5AB1DE-8AC8-4902-9F7C-7D55B7B3EA05}"/>
                </a:ext>
              </a:extLst>
            </p:cNvPr>
            <p:cNvSpPr txBox="1"/>
            <p:nvPr/>
          </p:nvSpPr>
          <p:spPr>
            <a:xfrm>
              <a:off x="2966378" y="1485900"/>
              <a:ext cx="7793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Cas9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892FFD6-388A-4FEA-A972-6C27FED612C1}"/>
              </a:ext>
            </a:extLst>
          </p:cNvPr>
          <p:cNvGrpSpPr/>
          <p:nvPr/>
        </p:nvGrpSpPr>
        <p:grpSpPr>
          <a:xfrm>
            <a:off x="7041965" y="1466850"/>
            <a:ext cx="3873686" cy="5216525"/>
            <a:chOff x="6299015" y="1447800"/>
            <a:chExt cx="3873686" cy="5216525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2"/>
            <a:srcRect t="18102" r="53221"/>
            <a:stretch/>
          </p:blipFill>
          <p:spPr bwMode="auto">
            <a:xfrm>
              <a:off x="6299015" y="2076450"/>
              <a:ext cx="3873686" cy="45878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C94C8C-6736-451D-9857-9E5C80B61509}"/>
                </a:ext>
              </a:extLst>
            </p:cNvPr>
            <p:cNvSpPr txBox="1"/>
            <p:nvPr/>
          </p:nvSpPr>
          <p:spPr bwMode="auto">
            <a:xfrm>
              <a:off x="7692280" y="1447800"/>
              <a:ext cx="10871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Cas12a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EEDF73-40FB-45CD-909E-8090E1A35007}"/>
              </a:ext>
            </a:extLst>
          </p:cNvPr>
          <p:cNvCxnSpPr/>
          <p:nvPr/>
        </p:nvCxnSpPr>
        <p:spPr>
          <a:xfrm>
            <a:off x="6096000" y="1314450"/>
            <a:ext cx="0" cy="529590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ABF57-6318-4133-8373-7D299E738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guide RNAs (gRNAs)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D5D74-CF18-4C72-AADD-11059528C2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Please don’t call them sgRNAs</a:t>
            </a:r>
          </a:p>
        </p:txBody>
      </p:sp>
    </p:spTree>
    <p:extLst>
      <p:ext uri="{BB962C8B-B14F-4D97-AF65-F5344CB8AC3E}">
        <p14:creationId xmlns:p14="http://schemas.microsoft.com/office/powerpoint/2010/main" val="378591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 dirty="0" err="1"/>
              <a:t>Anatomy</a:t>
            </a:r>
            <a:r>
              <a:rPr lang="nl-BE" dirty="0"/>
              <a:t> of a </a:t>
            </a:r>
            <a:r>
              <a:rPr lang="nl-BE" dirty="0" err="1"/>
              <a:t>gRNA</a:t>
            </a:r>
            <a:r>
              <a:rPr lang="nl-BE" dirty="0"/>
              <a:t>– Cas9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 bwMode="auto">
          <a:xfrm>
            <a:off x="244639" y="2232134"/>
            <a:ext cx="11947361" cy="716704"/>
            <a:chOff x="1738378" y="3793705"/>
            <a:chExt cx="8941079" cy="716704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1738378" y="3793705"/>
              <a:ext cx="8666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5’-GACCCGCGCCGAGGT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ourier New"/>
                  <a:cs typeface="Courier New"/>
                </a:rPr>
                <a:t>GAAGTTCGAGGGCGACACCC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TGG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TGAACCGCATCGAGCTG -3’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738378" y="4048744"/>
              <a:ext cx="8941079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3’-CTGGGCGCGGCTCCA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CTTCAAGCTCCCGCTGTGGG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ACCACTTGGCGTAGCTCGAC -5’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 bwMode="auto">
          <a:xfrm flipV="1">
            <a:off x="3595693" y="3258644"/>
            <a:ext cx="3742374" cy="522725"/>
            <a:chOff x="4377206" y="2638114"/>
            <a:chExt cx="2912410" cy="406798"/>
          </a:xfrm>
        </p:grpSpPr>
        <p:sp>
          <p:nvSpPr>
            <p:cNvPr id="11" name="Right Triangle 10"/>
            <p:cNvSpPr/>
            <p:nvPr/>
          </p:nvSpPr>
          <p:spPr bwMode="auto">
            <a:xfrm>
              <a:off x="4415156" y="2638114"/>
              <a:ext cx="2874460" cy="368155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 flipV="1">
              <a:off x="4377206" y="2781441"/>
              <a:ext cx="1586219" cy="263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Arial"/>
                </a:rPr>
                <a:t>Mismatches tolerated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sp>
        <p:nvSpPr>
          <p:cNvPr id="15" name="TextBox 14"/>
          <p:cNvSpPr txBox="1"/>
          <p:nvPr/>
        </p:nvSpPr>
        <p:spPr bwMode="auto">
          <a:xfrm>
            <a:off x="3531094" y="1481196"/>
            <a:ext cx="17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Protospacer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167192" y="1834336"/>
            <a:ext cx="782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Arial"/>
              </a:rPr>
              <a:t>PAM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1" name="Left Brace 20"/>
          <p:cNvSpPr/>
          <p:nvPr/>
        </p:nvSpPr>
        <p:spPr bwMode="auto">
          <a:xfrm rot="5400000">
            <a:off x="5256021" y="378829"/>
            <a:ext cx="362857" cy="3459485"/>
          </a:xfrm>
          <a:prstGeom prst="leftBrace">
            <a:avLst>
              <a:gd name="adj1" fmla="val 8333"/>
              <a:gd name="adj2" fmla="val 6789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5B9BD5">
                    <a:lumMod val="75000"/>
                  </a:srgbClr>
                </a:solidFill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7614228" y="4160441"/>
            <a:ext cx="3414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sequence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: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 N</a:t>
            </a:r>
            <a:r>
              <a:rPr kumimoji="0" lang="nl-BE" sz="2400" b="1" i="0" u="none" strike="noStrike" kern="1200" cap="none" spc="0" normalizeH="0" baseline="-2500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20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Arial"/>
              </a:rPr>
              <a:t>NGG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5630356" y="1817078"/>
            <a:ext cx="1172788" cy="1142020"/>
            <a:chOff x="5630356" y="1817078"/>
            <a:chExt cx="1172788" cy="1142020"/>
          </a:xfrm>
        </p:grpSpPr>
        <p:sp>
          <p:nvSpPr>
            <p:cNvPr id="8" name="Isosceles Triangle 7"/>
            <p:cNvSpPr/>
            <p:nvPr/>
          </p:nvSpPr>
          <p:spPr bwMode="auto">
            <a:xfrm>
              <a:off x="6613559" y="2774851"/>
              <a:ext cx="189585" cy="18424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Isosceles Triangle 8"/>
            <p:cNvSpPr/>
            <p:nvPr/>
          </p:nvSpPr>
          <p:spPr bwMode="auto">
            <a:xfrm flipV="1">
              <a:off x="6613559" y="2192925"/>
              <a:ext cx="189585" cy="18424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5630356" y="1817078"/>
              <a:ext cx="11074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Blunt DSB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29" name="Group 28"/>
          <p:cNvGrpSpPr/>
          <p:nvPr/>
        </p:nvGrpSpPr>
        <p:grpSpPr bwMode="auto">
          <a:xfrm>
            <a:off x="5317671" y="1314205"/>
            <a:ext cx="1997936" cy="770313"/>
            <a:chOff x="5317671" y="1314205"/>
            <a:chExt cx="1997936" cy="770313"/>
          </a:xfrm>
        </p:grpSpPr>
        <p:sp>
          <p:nvSpPr>
            <p:cNvPr id="14" name="TextBox 13"/>
            <p:cNvSpPr txBox="1"/>
            <p:nvPr/>
          </p:nvSpPr>
          <p:spPr bwMode="auto">
            <a:xfrm>
              <a:off x="5762937" y="1314205"/>
              <a:ext cx="1073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Deletions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grpSp>
          <p:nvGrpSpPr>
            <p:cNvPr id="27" name="Group 26"/>
            <p:cNvGrpSpPr/>
            <p:nvPr/>
          </p:nvGrpSpPr>
          <p:grpSpPr bwMode="auto">
            <a:xfrm flipV="1">
              <a:off x="5317671" y="1643697"/>
              <a:ext cx="1997936" cy="440821"/>
              <a:chOff x="5452548" y="4446058"/>
              <a:chExt cx="1997936" cy="440821"/>
            </a:xfrm>
          </p:grpSpPr>
          <p:grpSp>
            <p:nvGrpSpPr>
              <p:cNvPr id="13" name="Group 12"/>
              <p:cNvGrpSpPr/>
              <p:nvPr/>
            </p:nvGrpSpPr>
            <p:grpSpPr bwMode="auto">
              <a:xfrm>
                <a:off x="5452548" y="4446058"/>
                <a:ext cx="1499099" cy="440821"/>
                <a:chOff x="2562059" y="7826879"/>
                <a:chExt cx="1499099" cy="440821"/>
              </a:xfrm>
            </p:grpSpPr>
            <p:cxnSp>
              <p:nvCxnSpPr>
                <p:cNvPr id="18" name="Straight Connector 17"/>
                <p:cNvCxnSpPr>
                  <a:cxnSpLocks/>
                </p:cNvCxnSpPr>
                <p:nvPr/>
              </p:nvCxnSpPr>
              <p:spPr bwMode="auto">
                <a:xfrm flipH="1">
                  <a:off x="3970020" y="7826879"/>
                  <a:ext cx="0" cy="440821"/>
                </a:xfrm>
                <a:prstGeom prst="line">
                  <a:avLst/>
                </a:prstGeom>
                <a:ln w="412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>
                  <a:cxnSpLocks/>
                </p:cNvCxnSpPr>
                <p:nvPr/>
              </p:nvCxnSpPr>
              <p:spPr bwMode="auto">
                <a:xfrm flipV="1">
                  <a:off x="2562059" y="8267700"/>
                  <a:ext cx="1499099" cy="0"/>
                </a:xfrm>
                <a:prstGeom prst="line">
                  <a:avLst/>
                </a:prstGeom>
                <a:ln w="41275">
                  <a:solidFill>
                    <a:schemeClr val="tx1"/>
                  </a:solidFill>
                  <a:head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Straight Connector 23"/>
              <p:cNvCxnSpPr>
                <a:cxnSpLocks/>
              </p:cNvCxnSpPr>
              <p:nvPr/>
            </p:nvCxnSpPr>
            <p:spPr bwMode="auto">
              <a:xfrm rot="5400000" flipH="1">
                <a:off x="7130444" y="4564887"/>
                <a:ext cx="0" cy="6400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Group 50"/>
          <p:cNvGrpSpPr/>
          <p:nvPr/>
        </p:nvGrpSpPr>
        <p:grpSpPr bwMode="auto">
          <a:xfrm>
            <a:off x="2856886" y="2865863"/>
            <a:ext cx="5678752" cy="720325"/>
            <a:chOff x="2987515" y="4334851"/>
            <a:chExt cx="5678752" cy="720325"/>
          </a:xfrm>
        </p:grpSpPr>
        <p:grpSp>
          <p:nvGrpSpPr>
            <p:cNvPr id="26" name="Group 25"/>
            <p:cNvGrpSpPr/>
            <p:nvPr/>
          </p:nvGrpSpPr>
          <p:grpSpPr bwMode="auto">
            <a:xfrm>
              <a:off x="2987515" y="4335842"/>
              <a:ext cx="5678752" cy="719334"/>
              <a:chOff x="5066545" y="1214169"/>
              <a:chExt cx="5678752" cy="719334"/>
            </a:xfrm>
          </p:grpSpPr>
          <p:sp>
            <p:nvSpPr>
              <p:cNvPr id="6" name="Rectangle 5"/>
              <p:cNvSpPr/>
              <p:nvPr/>
            </p:nvSpPr>
            <p:spPr bwMode="auto">
              <a:xfrm>
                <a:off x="5740753" y="1214169"/>
                <a:ext cx="3871573" cy="461665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GAAGTTCGAGGGCGACACCC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 rot="1697258" flipH="1">
                <a:off x="9326319" y="1594949"/>
                <a:ext cx="14189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- </a:t>
                </a:r>
                <a:r>
                  <a:rPr kumimoji="0" lang="nl-BE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scaffold</a:t>
                </a:r>
                <a:endPara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ourier New"/>
                  <a:cs typeface="Courier New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 rot="19564223" flipH="1">
                <a:off x="5066545" y="1421078"/>
                <a:ext cx="9204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5’- </a:t>
                </a:r>
                <a:r>
                  <a:rPr kumimoji="0" lang="nl-BE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G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Courier New"/>
                  <a:cs typeface="Courier New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 bwMode="auto">
            <a:xfrm>
              <a:off x="3838336" y="4334851"/>
              <a:ext cx="3476625" cy="91440"/>
              <a:chOff x="3838336" y="4334851"/>
              <a:chExt cx="3476625" cy="91440"/>
            </a:xfrm>
          </p:grpSpPr>
          <p:cxnSp>
            <p:nvCxnSpPr>
              <p:cNvPr id="30" name="Straight Connector 29"/>
              <p:cNvCxnSpPr>
                <a:cxnSpLocks/>
              </p:cNvCxnSpPr>
              <p:nvPr/>
            </p:nvCxnSpPr>
            <p:spPr bwMode="auto">
              <a:xfrm>
                <a:off x="38383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cxnSpLocks/>
              </p:cNvCxnSpPr>
              <p:nvPr/>
            </p:nvCxnSpPr>
            <p:spPr bwMode="auto">
              <a:xfrm>
                <a:off x="40213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cxnSpLocks/>
              </p:cNvCxnSpPr>
              <p:nvPr/>
            </p:nvCxnSpPr>
            <p:spPr bwMode="auto">
              <a:xfrm>
                <a:off x="42042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cxnSpLocks/>
              </p:cNvCxnSpPr>
              <p:nvPr/>
            </p:nvCxnSpPr>
            <p:spPr bwMode="auto">
              <a:xfrm>
                <a:off x="43872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cxnSpLocks/>
              </p:cNvCxnSpPr>
              <p:nvPr/>
            </p:nvCxnSpPr>
            <p:spPr bwMode="auto">
              <a:xfrm>
                <a:off x="457025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cxnSpLocks/>
              </p:cNvCxnSpPr>
              <p:nvPr/>
            </p:nvCxnSpPr>
            <p:spPr bwMode="auto">
              <a:xfrm>
                <a:off x="47532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cxnSpLocks/>
              </p:cNvCxnSpPr>
              <p:nvPr/>
            </p:nvCxnSpPr>
            <p:spPr bwMode="auto">
              <a:xfrm>
                <a:off x="49362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cxnSpLocks/>
              </p:cNvCxnSpPr>
              <p:nvPr/>
            </p:nvCxnSpPr>
            <p:spPr bwMode="auto">
              <a:xfrm>
                <a:off x="51191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cxnSpLocks/>
              </p:cNvCxnSpPr>
              <p:nvPr/>
            </p:nvCxnSpPr>
            <p:spPr bwMode="auto">
              <a:xfrm>
                <a:off x="53021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cxnSpLocks/>
              </p:cNvCxnSpPr>
              <p:nvPr/>
            </p:nvCxnSpPr>
            <p:spPr bwMode="auto">
              <a:xfrm>
                <a:off x="548515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cxnSpLocks/>
              </p:cNvCxnSpPr>
              <p:nvPr/>
            </p:nvCxnSpPr>
            <p:spPr bwMode="auto">
              <a:xfrm>
                <a:off x="56681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cxnSpLocks/>
              </p:cNvCxnSpPr>
              <p:nvPr/>
            </p:nvCxnSpPr>
            <p:spPr bwMode="auto">
              <a:xfrm>
                <a:off x="58511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cxnSpLocks/>
              </p:cNvCxnSpPr>
              <p:nvPr/>
            </p:nvCxnSpPr>
            <p:spPr bwMode="auto">
              <a:xfrm>
                <a:off x="60340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cxnSpLocks/>
              </p:cNvCxnSpPr>
              <p:nvPr/>
            </p:nvCxnSpPr>
            <p:spPr bwMode="auto">
              <a:xfrm>
                <a:off x="62170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cxnSpLocks/>
              </p:cNvCxnSpPr>
              <p:nvPr/>
            </p:nvCxnSpPr>
            <p:spPr bwMode="auto">
              <a:xfrm>
                <a:off x="640005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cxnSpLocks/>
              </p:cNvCxnSpPr>
              <p:nvPr/>
            </p:nvCxnSpPr>
            <p:spPr bwMode="auto">
              <a:xfrm>
                <a:off x="65830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cxnSpLocks/>
              </p:cNvCxnSpPr>
              <p:nvPr/>
            </p:nvCxnSpPr>
            <p:spPr bwMode="auto">
              <a:xfrm>
                <a:off x="67660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cxnSpLocks/>
              </p:cNvCxnSpPr>
              <p:nvPr/>
            </p:nvCxnSpPr>
            <p:spPr bwMode="auto">
              <a:xfrm>
                <a:off x="69489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cxnSpLocks/>
              </p:cNvCxnSpPr>
              <p:nvPr/>
            </p:nvCxnSpPr>
            <p:spPr bwMode="auto">
              <a:xfrm>
                <a:off x="71319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cxnSpLocks/>
              </p:cNvCxnSpPr>
              <p:nvPr/>
            </p:nvCxnSpPr>
            <p:spPr bwMode="auto">
              <a:xfrm>
                <a:off x="7314961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" name="TextBox 71"/>
          <p:cNvSpPr txBox="1"/>
          <p:nvPr/>
        </p:nvSpPr>
        <p:spPr bwMode="auto">
          <a:xfrm>
            <a:off x="9611777" y="1960802"/>
            <a:ext cx="130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locus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28" name="Group 27"/>
          <p:cNvGrpSpPr/>
          <p:nvPr/>
        </p:nvGrpSpPr>
        <p:grpSpPr bwMode="auto">
          <a:xfrm>
            <a:off x="143492" y="3496123"/>
            <a:ext cx="4442790" cy="2560361"/>
            <a:chOff x="143492" y="3496123"/>
            <a:chExt cx="4442790" cy="2560361"/>
          </a:xfrm>
        </p:grpSpPr>
        <p:cxnSp>
          <p:nvCxnSpPr>
            <p:cNvPr id="69" name="Straight Arrow Connector 68"/>
            <p:cNvCxnSpPr>
              <a:cxnSpLocks/>
              <a:endCxn id="17" idx="2"/>
            </p:cNvCxnSpPr>
            <p:nvPr/>
          </p:nvCxnSpPr>
          <p:spPr bwMode="auto">
            <a:xfrm flipV="1">
              <a:off x="2367819" y="3496123"/>
              <a:ext cx="1078134" cy="15663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 bwMode="auto">
            <a:xfrm>
              <a:off x="1483380" y="4069983"/>
              <a:ext cx="1405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Transcription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grpSp>
          <p:nvGrpSpPr>
            <p:cNvPr id="4" name="Group 3"/>
            <p:cNvGrpSpPr/>
            <p:nvPr/>
          </p:nvGrpSpPr>
          <p:grpSpPr bwMode="auto">
            <a:xfrm>
              <a:off x="143492" y="4876124"/>
              <a:ext cx="4442790" cy="1180360"/>
              <a:chOff x="143492" y="4876124"/>
              <a:chExt cx="4442790" cy="1180360"/>
            </a:xfrm>
          </p:grpSpPr>
          <p:grpSp>
            <p:nvGrpSpPr>
              <p:cNvPr id="67" name="Group 66"/>
              <p:cNvGrpSpPr/>
              <p:nvPr/>
            </p:nvGrpSpPr>
            <p:grpSpPr bwMode="auto">
              <a:xfrm>
                <a:off x="143492" y="4921798"/>
                <a:ext cx="3314295" cy="1134686"/>
                <a:chOff x="334736" y="1264199"/>
                <a:chExt cx="3314295" cy="1134686"/>
              </a:xfrm>
            </p:grpSpPr>
            <p:sp>
              <p:nvSpPr>
                <p:cNvPr id="54" name="TextBox 53"/>
                <p:cNvSpPr txBox="1"/>
                <p:nvPr/>
              </p:nvSpPr>
              <p:spPr bwMode="auto">
                <a:xfrm>
                  <a:off x="551834" y="1264199"/>
                  <a:ext cx="819455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92D050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Pol III</a:t>
                  </a: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92D050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U6/U3</a:t>
                  </a: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 bwMode="auto">
                <a:xfrm>
                  <a:off x="2605905" y="1485107"/>
                  <a:ext cx="948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C000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Scaffold</a:t>
                  </a: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  <p:cxnSp>
              <p:nvCxnSpPr>
                <p:cNvPr id="56" name="Straight Arrow Connector 55"/>
                <p:cNvCxnSpPr>
                  <a:cxnSpLocks/>
                </p:cNvCxnSpPr>
                <p:nvPr/>
              </p:nvCxnSpPr>
              <p:spPr bwMode="auto">
                <a:xfrm>
                  <a:off x="1782945" y="1945586"/>
                  <a:ext cx="822960" cy="0"/>
                </a:xfrm>
                <a:prstGeom prst="straightConnector1">
                  <a:avLst/>
                </a:prstGeom>
                <a:ln w="79375">
                  <a:solidFill>
                    <a:schemeClr val="accent1">
                      <a:lumMod val="7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>
                  <a:cxnSpLocks/>
                </p:cNvCxnSpPr>
                <p:nvPr/>
              </p:nvCxnSpPr>
              <p:spPr bwMode="auto">
                <a:xfrm>
                  <a:off x="2475675" y="1945586"/>
                  <a:ext cx="1005841" cy="0"/>
                </a:xfrm>
                <a:prstGeom prst="line">
                  <a:avLst/>
                </a:prstGeom>
                <a:ln w="79375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Arc 63"/>
                <p:cNvSpPr/>
                <p:nvPr/>
              </p:nvSpPr>
              <p:spPr bwMode="auto">
                <a:xfrm rot="10800000">
                  <a:off x="3440125" y="1422174"/>
                  <a:ext cx="208905" cy="976711"/>
                </a:xfrm>
                <a:prstGeom prst="arc">
                  <a:avLst>
                    <a:gd name="adj1" fmla="val 10319930"/>
                    <a:gd name="adj2" fmla="val 0"/>
                  </a:avLst>
                </a:prstGeom>
                <a:ln w="79375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  <p:cxnSp>
              <p:nvCxnSpPr>
                <p:cNvPr id="52" name="Straight Arrow Connector 51"/>
                <p:cNvCxnSpPr>
                  <a:cxnSpLocks/>
                </p:cNvCxnSpPr>
                <p:nvPr/>
              </p:nvCxnSpPr>
              <p:spPr bwMode="auto">
                <a:xfrm>
                  <a:off x="334736" y="1945586"/>
                  <a:ext cx="1441664" cy="0"/>
                </a:xfrm>
                <a:prstGeom prst="straightConnector1">
                  <a:avLst/>
                </a:prstGeom>
                <a:ln w="79375">
                  <a:solidFill>
                    <a:srgbClr val="92D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 bwMode="auto">
                <a:xfrm>
                  <a:off x="1734798" y="1493655"/>
                  <a:ext cx="8242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5B9BD5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Spacer</a:t>
                  </a: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 bwMode="auto">
              <a:xfrm>
                <a:off x="3487758" y="5383462"/>
                <a:ext cx="9441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-TTTTTT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 bwMode="auto">
              <a:xfrm>
                <a:off x="3387364" y="4876124"/>
                <a:ext cx="119891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Pol III</a:t>
                </a:r>
                <a:b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</a:br>
                <a: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terminator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 bwMode="auto">
          <a:xfrm>
            <a:off x="6888088" y="4581128"/>
            <a:ext cx="4396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Spacer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length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can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vary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: 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N</a:t>
            </a:r>
            <a:r>
              <a:rPr kumimoji="0" lang="nl-BE" sz="2400" b="1" i="0" u="none" strike="noStrike" kern="1200" cap="none" spc="0" normalizeH="0" baseline="-2500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17-21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Arial"/>
              </a:rPr>
              <a:t>NGG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Anatomy of a gRNA– Cas12a</a:t>
            </a:r>
            <a:endParaRPr lang="en-US"/>
          </a:p>
        </p:txBody>
      </p:sp>
      <p:grpSp>
        <p:nvGrpSpPr>
          <p:cNvPr id="5" name="Group 19"/>
          <p:cNvGrpSpPr/>
          <p:nvPr/>
        </p:nvGrpSpPr>
        <p:grpSpPr bwMode="auto">
          <a:xfrm>
            <a:off x="244639" y="2232134"/>
            <a:ext cx="11947361" cy="716704"/>
            <a:chOff x="1738378" y="3793705"/>
            <a:chExt cx="8941079" cy="716704"/>
          </a:xfrm>
        </p:grpSpPr>
        <p:sp>
          <p:nvSpPr>
            <p:cNvPr id="6" name="TextBox 4"/>
            <p:cNvSpPr>
              <a:spLocks/>
            </p:cNvSpPr>
            <p:nvPr/>
          </p:nvSpPr>
          <p:spPr bwMode="auto">
            <a:xfrm>
              <a:off x="1738378" y="3793705"/>
              <a:ext cx="8666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>
                  <a:latin typeface="Courier New"/>
                  <a:cs typeface="Courier New"/>
                </a:rPr>
                <a:t>5’-GAGACTTCTGATCGAACA</a:t>
              </a:r>
              <a:r>
                <a:rPr lang="en-US" sz="2400" b="1">
                  <a:solidFill>
                    <a:srgbClr val="C00000"/>
                  </a:solidFill>
                  <a:latin typeface="Courier New"/>
                  <a:cs typeface="Courier New"/>
                </a:rPr>
                <a:t>TTTC</a:t>
              </a:r>
              <a:r>
                <a:rPr lang="en-US" sz="2400" b="1">
                  <a:solidFill>
                    <a:srgbClr val="0070C0"/>
                  </a:solidFill>
                  <a:latin typeface="Courier New"/>
                  <a:cs typeface="Courier New"/>
                </a:rPr>
                <a:t>TTGGACGCTAATAACACGGTATG</a:t>
              </a:r>
              <a:r>
                <a:rPr lang="en-US" sz="2400">
                  <a:latin typeface="Courier New"/>
                  <a:cs typeface="Courier New"/>
                </a:rPr>
                <a:t>GATCTCTTCA -3’</a:t>
              </a:r>
              <a:endParaRPr/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738378" y="4048744"/>
              <a:ext cx="8941079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400">
                  <a:latin typeface="Courier New"/>
                  <a:cs typeface="Courier New"/>
                </a:rPr>
                <a:t>3’-CTCTGAAGACTAGCTTGTAAAGAACCTGCGATTATTGTGCCATACCTAGAGAAGT -5’</a:t>
              </a:r>
              <a:endParaRPr/>
            </a:p>
          </p:txBody>
        </p:sp>
      </p:grpSp>
      <p:grpSp>
        <p:nvGrpSpPr>
          <p:cNvPr id="8" name="Group 24"/>
          <p:cNvGrpSpPr/>
          <p:nvPr/>
        </p:nvGrpSpPr>
        <p:grpSpPr bwMode="auto">
          <a:xfrm flipH="1" flipV="1">
            <a:off x="5000866" y="3265373"/>
            <a:ext cx="4119470" cy="522725"/>
            <a:chOff x="4377206" y="2638114"/>
            <a:chExt cx="3205876" cy="406798"/>
          </a:xfrm>
        </p:grpSpPr>
        <p:sp>
          <p:nvSpPr>
            <p:cNvPr id="9" name="Right Triangle 10"/>
            <p:cNvSpPr/>
            <p:nvPr/>
          </p:nvSpPr>
          <p:spPr bwMode="auto">
            <a:xfrm>
              <a:off x="4415157" y="2638114"/>
              <a:ext cx="3167925" cy="368155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TextBox 11"/>
            <p:cNvSpPr>
              <a:spLocks/>
            </p:cNvSpPr>
            <p:nvPr/>
          </p:nvSpPr>
          <p:spPr bwMode="auto">
            <a:xfrm flipV="1">
              <a:off x="4377206" y="2781441"/>
              <a:ext cx="1586219" cy="263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nl-BE" sz="1600" b="1">
                  <a:solidFill>
                    <a:schemeClr val="bg1"/>
                  </a:solidFill>
                </a:rPr>
                <a:t>Mismatches tolerated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4"/>
          <p:cNvSpPr>
            <a:spLocks/>
          </p:cNvSpPr>
          <p:nvPr/>
        </p:nvSpPr>
        <p:spPr bwMode="auto">
          <a:xfrm>
            <a:off x="5108090" y="1462330"/>
            <a:ext cx="17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Protospacer</a:t>
            </a:r>
            <a:endParaRPr lang="en-US" sz="2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5"/>
          <p:cNvSpPr>
            <a:spLocks/>
          </p:cNvSpPr>
          <p:nvPr/>
        </p:nvSpPr>
        <p:spPr bwMode="auto">
          <a:xfrm>
            <a:off x="4151784" y="1834336"/>
            <a:ext cx="782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 b="1">
                <a:solidFill>
                  <a:srgbClr val="C00000"/>
                </a:solidFill>
              </a:rPr>
              <a:t>PAM</a:t>
            </a:r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13" name="Left Brace 20"/>
          <p:cNvSpPr/>
          <p:nvPr/>
        </p:nvSpPr>
        <p:spPr bwMode="auto">
          <a:xfrm rot="5400000">
            <a:off x="6489085" y="378829"/>
            <a:ext cx="362857" cy="3459485"/>
          </a:xfrm>
          <a:prstGeom prst="leftBrace">
            <a:avLst>
              <a:gd name="adj1" fmla="val 8333"/>
              <a:gd name="adj2" fmla="val 6789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21"/>
          <p:cNvSpPr>
            <a:spLocks/>
          </p:cNvSpPr>
          <p:nvPr/>
        </p:nvSpPr>
        <p:spPr bwMode="auto">
          <a:xfrm>
            <a:off x="6995567" y="4618108"/>
            <a:ext cx="3457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/>
              <a:t>Target sequence:</a:t>
            </a: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sz="2400" b="1">
                <a:solidFill>
                  <a:srgbClr val="C00000"/>
                </a:solidFill>
              </a:rPr>
              <a:t>TTTV</a:t>
            </a: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nl-BE" sz="2400" b="1" baseline="-25000">
                <a:solidFill>
                  <a:schemeClr val="accent1">
                    <a:lumMod val="75000"/>
                  </a:schemeClr>
                </a:solidFill>
              </a:rPr>
              <a:t>23</a:t>
            </a:r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15" name="Isosceles Triangle 7"/>
          <p:cNvSpPr/>
          <p:nvPr/>
        </p:nvSpPr>
        <p:spPr bwMode="auto">
          <a:xfrm>
            <a:off x="8839693" y="2793610"/>
            <a:ext cx="189585" cy="18424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Isosceles Triangle 8"/>
          <p:cNvSpPr/>
          <p:nvPr/>
        </p:nvSpPr>
        <p:spPr bwMode="auto">
          <a:xfrm flipV="1">
            <a:off x="8103470" y="2211684"/>
            <a:ext cx="189585" cy="18424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22"/>
          <p:cNvSpPr>
            <a:spLocks/>
          </p:cNvSpPr>
          <p:nvPr/>
        </p:nvSpPr>
        <p:spPr bwMode="auto">
          <a:xfrm>
            <a:off x="7248128" y="1626781"/>
            <a:ext cx="19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/>
              <a:t>4-5 nt 5’ overhang</a:t>
            </a:r>
            <a:endParaRPr lang="en-US"/>
          </a:p>
        </p:txBody>
      </p:sp>
      <p:grpSp>
        <p:nvGrpSpPr>
          <p:cNvPr id="18" name="Group 25"/>
          <p:cNvGrpSpPr/>
          <p:nvPr/>
        </p:nvGrpSpPr>
        <p:grpSpPr bwMode="auto">
          <a:xfrm>
            <a:off x="2943138" y="2873583"/>
            <a:ext cx="6305724" cy="1051080"/>
            <a:chOff x="3859638" y="1214169"/>
            <a:chExt cx="6305724" cy="1051080"/>
          </a:xfrm>
        </p:grpSpPr>
        <p:sp>
          <p:nvSpPr>
            <p:cNvPr id="19" name="Rectangle 5"/>
            <p:cNvSpPr/>
            <p:nvPr/>
          </p:nvSpPr>
          <p:spPr bwMode="auto">
            <a:xfrm>
              <a:off x="5740753" y="1214169"/>
              <a:ext cx="4424609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0070C0"/>
                  </a:solidFill>
                  <a:latin typeface="Courier New"/>
                  <a:cs typeface="Courier New"/>
                </a:rPr>
                <a:t>TTGGACGCTAATAACACGGTATG</a:t>
              </a:r>
              <a:endParaRPr/>
            </a:p>
          </p:txBody>
        </p:sp>
        <p:sp>
          <p:nvSpPr>
            <p:cNvPr id="20" name="TextBox 16"/>
            <p:cNvSpPr>
              <a:spLocks/>
            </p:cNvSpPr>
            <p:nvPr/>
          </p:nvSpPr>
          <p:spPr bwMode="auto">
            <a:xfrm rot="19564222" flipH="1">
              <a:off x="3859638" y="1803584"/>
              <a:ext cx="2210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nl-BE" b="1">
                  <a:solidFill>
                    <a:srgbClr val="FFC000"/>
                  </a:solidFill>
                  <a:latin typeface="Courier New"/>
                  <a:cs typeface="Courier New"/>
                </a:rPr>
                <a:t>5’- </a:t>
              </a:r>
              <a:r>
                <a:rPr lang="nl-BE" sz="2400" b="1">
                  <a:solidFill>
                    <a:srgbClr val="FFC000"/>
                  </a:solidFill>
                  <a:latin typeface="Courier New"/>
                  <a:cs typeface="Courier New"/>
                </a:rPr>
                <a:t>scaffold</a:t>
              </a:r>
              <a:endParaRPr lang="en-US" sz="2400" b="1">
                <a:solidFill>
                  <a:srgbClr val="92D050"/>
                </a:solidFill>
                <a:latin typeface="Courier New"/>
                <a:cs typeface="Courier New"/>
              </a:endParaRPr>
            </a:p>
          </p:txBody>
        </p:sp>
      </p:grpSp>
      <p:sp>
        <p:nvSpPr>
          <p:cNvPr id="21" name="TextBox 71"/>
          <p:cNvSpPr>
            <a:spLocks/>
          </p:cNvSpPr>
          <p:nvPr/>
        </p:nvSpPr>
        <p:spPr bwMode="auto">
          <a:xfrm>
            <a:off x="9611777" y="1960802"/>
            <a:ext cx="130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/>
              <a:t>Target locus</a:t>
            </a:r>
            <a:endParaRPr lang="en-US"/>
          </a:p>
        </p:txBody>
      </p:sp>
      <p:cxnSp>
        <p:nvCxnSpPr>
          <p:cNvPr id="22" name="Straight Arrow Connector 68"/>
          <p:cNvCxnSpPr>
            <a:cxnSpLocks/>
          </p:cNvCxnSpPr>
          <p:nvPr/>
        </p:nvCxnSpPr>
        <p:spPr bwMode="auto">
          <a:xfrm flipV="1">
            <a:off x="2434872" y="4433481"/>
            <a:ext cx="567649" cy="6909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69"/>
          <p:cNvSpPr>
            <a:spLocks/>
          </p:cNvSpPr>
          <p:nvPr/>
        </p:nvSpPr>
        <p:spPr bwMode="auto">
          <a:xfrm>
            <a:off x="917472" y="4433481"/>
            <a:ext cx="1405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/>
              <a:t>Transcription</a:t>
            </a:r>
            <a:endParaRPr lang="en-US"/>
          </a:p>
        </p:txBody>
      </p:sp>
      <p:sp>
        <p:nvSpPr>
          <p:cNvPr id="24" name="TextBox 53"/>
          <p:cNvSpPr>
            <a:spLocks/>
          </p:cNvSpPr>
          <p:nvPr/>
        </p:nvSpPr>
        <p:spPr bwMode="auto">
          <a:xfrm>
            <a:off x="183506" y="5233627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b="1">
                <a:solidFill>
                  <a:srgbClr val="92D050"/>
                </a:solidFill>
              </a:rPr>
              <a:t>Promoter</a:t>
            </a:r>
            <a:endParaRPr lang="en-US" b="1">
              <a:solidFill>
                <a:srgbClr val="92D050"/>
              </a:solidFill>
            </a:endParaRPr>
          </a:p>
        </p:txBody>
      </p:sp>
      <p:sp>
        <p:nvSpPr>
          <p:cNvPr id="25" name="TextBox 54"/>
          <p:cNvSpPr>
            <a:spLocks/>
          </p:cNvSpPr>
          <p:nvPr/>
        </p:nvSpPr>
        <p:spPr bwMode="auto">
          <a:xfrm>
            <a:off x="1121651" y="5018220"/>
            <a:ext cx="94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b="1">
                <a:solidFill>
                  <a:srgbClr val="FFC000"/>
                </a:solidFill>
              </a:rPr>
              <a:t>Scaffold</a:t>
            </a:r>
            <a:endParaRPr lang="en-US" b="1">
              <a:solidFill>
                <a:srgbClr val="FFC000"/>
              </a:solidFill>
            </a:endParaRPr>
          </a:p>
        </p:txBody>
      </p:sp>
      <p:cxnSp>
        <p:nvCxnSpPr>
          <p:cNvPr id="26" name="Straight Arrow Connector 55"/>
          <p:cNvCxnSpPr>
            <a:cxnSpLocks/>
          </p:cNvCxnSpPr>
          <p:nvPr/>
        </p:nvCxnSpPr>
        <p:spPr bwMode="auto">
          <a:xfrm>
            <a:off x="1835015" y="5603185"/>
            <a:ext cx="822960" cy="0"/>
          </a:xfrm>
          <a:prstGeom prst="straightConnector1">
            <a:avLst/>
          </a:prstGeom>
          <a:ln w="79375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63"/>
          <p:cNvSpPr/>
          <p:nvPr/>
        </p:nvSpPr>
        <p:spPr bwMode="auto">
          <a:xfrm rot="10800000">
            <a:off x="1604229" y="5106929"/>
            <a:ext cx="208905" cy="976711"/>
          </a:xfrm>
          <a:prstGeom prst="arc">
            <a:avLst>
              <a:gd name="adj1" fmla="val 10319930"/>
              <a:gd name="adj2" fmla="val 0"/>
            </a:avLst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8" name="Straight Arrow Connector 51"/>
          <p:cNvCxnSpPr>
            <a:cxnSpLocks/>
          </p:cNvCxnSpPr>
          <p:nvPr/>
        </p:nvCxnSpPr>
        <p:spPr bwMode="auto">
          <a:xfrm>
            <a:off x="143492" y="5603185"/>
            <a:ext cx="1441664" cy="0"/>
          </a:xfrm>
          <a:prstGeom prst="straightConnector1">
            <a:avLst/>
          </a:prstGeom>
          <a:ln w="793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64"/>
          <p:cNvSpPr>
            <a:spLocks/>
          </p:cNvSpPr>
          <p:nvPr/>
        </p:nvSpPr>
        <p:spPr bwMode="auto">
          <a:xfrm>
            <a:off x="1929794" y="5213208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b="1">
                <a:solidFill>
                  <a:schemeClr val="accent1">
                    <a:lumMod val="75000"/>
                  </a:schemeClr>
                </a:solidFill>
              </a:rPr>
              <a:t>Spacer</a:t>
            </a:r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74"/>
          <p:cNvSpPr>
            <a:spLocks/>
          </p:cNvSpPr>
          <p:nvPr/>
        </p:nvSpPr>
        <p:spPr bwMode="auto">
          <a:xfrm>
            <a:off x="6269427" y="5038795"/>
            <a:ext cx="4472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/>
              <a:t>Spacer length can vary: </a:t>
            </a:r>
            <a:r>
              <a:rPr lang="nl-BE" sz="2400" b="1">
                <a:solidFill>
                  <a:srgbClr val="C00000"/>
                </a:solidFill>
              </a:rPr>
              <a:t>TTTV</a:t>
            </a: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nl-BE" sz="2400" b="1" baseline="-25000">
                <a:solidFill>
                  <a:schemeClr val="accent1">
                    <a:lumMod val="75000"/>
                  </a:schemeClr>
                </a:solidFill>
              </a:rPr>
              <a:t>20-24</a:t>
            </a:r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31" name="Arc 67"/>
          <p:cNvSpPr/>
          <p:nvPr/>
        </p:nvSpPr>
        <p:spPr bwMode="auto">
          <a:xfrm rot="10800000">
            <a:off x="2672305" y="5079773"/>
            <a:ext cx="208905" cy="976711"/>
          </a:xfrm>
          <a:prstGeom prst="arc">
            <a:avLst>
              <a:gd name="adj1" fmla="val 10319930"/>
              <a:gd name="adj2" fmla="val 0"/>
            </a:avLst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2" name="Group 57"/>
          <p:cNvGrpSpPr/>
          <p:nvPr/>
        </p:nvGrpSpPr>
        <p:grpSpPr bwMode="auto">
          <a:xfrm>
            <a:off x="5000866" y="2852936"/>
            <a:ext cx="4017134" cy="91440"/>
            <a:chOff x="5000866" y="2852936"/>
            <a:chExt cx="4017134" cy="91440"/>
          </a:xfrm>
        </p:grpSpPr>
        <p:cxnSp>
          <p:nvCxnSpPr>
            <p:cNvPr id="33" name="Straight Connector 29"/>
            <p:cNvCxnSpPr>
              <a:cxnSpLocks/>
            </p:cNvCxnSpPr>
            <p:nvPr/>
          </p:nvCxnSpPr>
          <p:spPr bwMode="auto">
            <a:xfrm>
              <a:off x="5000866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0"/>
            <p:cNvCxnSpPr>
              <a:cxnSpLocks/>
            </p:cNvCxnSpPr>
            <p:nvPr/>
          </p:nvCxnSpPr>
          <p:spPr bwMode="auto">
            <a:xfrm>
              <a:off x="5183463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1"/>
            <p:cNvCxnSpPr>
              <a:cxnSpLocks/>
            </p:cNvCxnSpPr>
            <p:nvPr/>
          </p:nvCxnSpPr>
          <p:spPr bwMode="auto">
            <a:xfrm>
              <a:off x="5366059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2"/>
            <p:cNvCxnSpPr>
              <a:cxnSpLocks/>
            </p:cNvCxnSpPr>
            <p:nvPr/>
          </p:nvCxnSpPr>
          <p:spPr bwMode="auto">
            <a:xfrm>
              <a:off x="5548657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3"/>
            <p:cNvCxnSpPr>
              <a:cxnSpLocks/>
            </p:cNvCxnSpPr>
            <p:nvPr/>
          </p:nvCxnSpPr>
          <p:spPr bwMode="auto">
            <a:xfrm>
              <a:off x="5731254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4"/>
            <p:cNvCxnSpPr>
              <a:cxnSpLocks/>
            </p:cNvCxnSpPr>
            <p:nvPr/>
          </p:nvCxnSpPr>
          <p:spPr bwMode="auto">
            <a:xfrm>
              <a:off x="5913851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5"/>
            <p:cNvCxnSpPr>
              <a:cxnSpLocks/>
            </p:cNvCxnSpPr>
            <p:nvPr/>
          </p:nvCxnSpPr>
          <p:spPr bwMode="auto">
            <a:xfrm>
              <a:off x="6096448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6"/>
            <p:cNvCxnSpPr>
              <a:cxnSpLocks/>
            </p:cNvCxnSpPr>
            <p:nvPr/>
          </p:nvCxnSpPr>
          <p:spPr bwMode="auto">
            <a:xfrm>
              <a:off x="6279045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37"/>
            <p:cNvCxnSpPr>
              <a:cxnSpLocks/>
            </p:cNvCxnSpPr>
            <p:nvPr/>
          </p:nvCxnSpPr>
          <p:spPr bwMode="auto">
            <a:xfrm>
              <a:off x="6461642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38"/>
            <p:cNvCxnSpPr>
              <a:cxnSpLocks/>
            </p:cNvCxnSpPr>
            <p:nvPr/>
          </p:nvCxnSpPr>
          <p:spPr bwMode="auto">
            <a:xfrm>
              <a:off x="6644239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39"/>
            <p:cNvCxnSpPr>
              <a:cxnSpLocks/>
            </p:cNvCxnSpPr>
            <p:nvPr/>
          </p:nvCxnSpPr>
          <p:spPr bwMode="auto">
            <a:xfrm>
              <a:off x="6826836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0"/>
            <p:cNvCxnSpPr>
              <a:cxnSpLocks/>
            </p:cNvCxnSpPr>
            <p:nvPr/>
          </p:nvCxnSpPr>
          <p:spPr bwMode="auto">
            <a:xfrm>
              <a:off x="7009433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1"/>
            <p:cNvCxnSpPr>
              <a:cxnSpLocks/>
            </p:cNvCxnSpPr>
            <p:nvPr/>
          </p:nvCxnSpPr>
          <p:spPr bwMode="auto">
            <a:xfrm>
              <a:off x="7192030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2"/>
            <p:cNvCxnSpPr>
              <a:cxnSpLocks/>
            </p:cNvCxnSpPr>
            <p:nvPr/>
          </p:nvCxnSpPr>
          <p:spPr bwMode="auto">
            <a:xfrm>
              <a:off x="7374627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3"/>
            <p:cNvCxnSpPr>
              <a:cxnSpLocks/>
            </p:cNvCxnSpPr>
            <p:nvPr/>
          </p:nvCxnSpPr>
          <p:spPr bwMode="auto">
            <a:xfrm>
              <a:off x="7557224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4"/>
            <p:cNvCxnSpPr>
              <a:cxnSpLocks/>
            </p:cNvCxnSpPr>
            <p:nvPr/>
          </p:nvCxnSpPr>
          <p:spPr bwMode="auto">
            <a:xfrm>
              <a:off x="7739821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5"/>
            <p:cNvCxnSpPr>
              <a:cxnSpLocks/>
            </p:cNvCxnSpPr>
            <p:nvPr/>
          </p:nvCxnSpPr>
          <p:spPr bwMode="auto">
            <a:xfrm>
              <a:off x="7922418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6"/>
            <p:cNvCxnSpPr>
              <a:cxnSpLocks/>
            </p:cNvCxnSpPr>
            <p:nvPr/>
          </p:nvCxnSpPr>
          <p:spPr bwMode="auto">
            <a:xfrm>
              <a:off x="8105015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47"/>
            <p:cNvCxnSpPr>
              <a:cxnSpLocks/>
            </p:cNvCxnSpPr>
            <p:nvPr/>
          </p:nvCxnSpPr>
          <p:spPr bwMode="auto">
            <a:xfrm>
              <a:off x="8287612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48"/>
            <p:cNvCxnSpPr>
              <a:cxnSpLocks/>
            </p:cNvCxnSpPr>
            <p:nvPr/>
          </p:nvCxnSpPr>
          <p:spPr bwMode="auto">
            <a:xfrm>
              <a:off x="8470209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75"/>
            <p:cNvCxnSpPr>
              <a:cxnSpLocks/>
            </p:cNvCxnSpPr>
            <p:nvPr/>
          </p:nvCxnSpPr>
          <p:spPr bwMode="auto">
            <a:xfrm>
              <a:off x="8652806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76"/>
            <p:cNvCxnSpPr>
              <a:cxnSpLocks/>
            </p:cNvCxnSpPr>
            <p:nvPr/>
          </p:nvCxnSpPr>
          <p:spPr bwMode="auto">
            <a:xfrm>
              <a:off x="8835403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77"/>
            <p:cNvCxnSpPr>
              <a:cxnSpLocks/>
            </p:cNvCxnSpPr>
            <p:nvPr/>
          </p:nvCxnSpPr>
          <p:spPr bwMode="auto">
            <a:xfrm>
              <a:off x="9018000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Off targets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3800" dirty="0"/>
              <a:t>How many mismatches are tolerated?</a:t>
            </a:r>
            <a:endParaRPr dirty="0"/>
          </a:p>
          <a:p>
            <a:pPr marL="742950" lvl="1" indent="-285750">
              <a:defRPr/>
            </a:pPr>
            <a:r>
              <a:rPr lang="en-US" dirty="0"/>
              <a:t>5’ mismatches tolerated, similar to primer design</a:t>
            </a:r>
            <a:endParaRPr dirty="0"/>
          </a:p>
          <a:p>
            <a:pPr marL="742950" lvl="1" indent="-285750">
              <a:defRPr/>
            </a:pPr>
            <a:r>
              <a:rPr lang="en-US" dirty="0"/>
              <a:t>Suggests ‘seed’ region</a:t>
            </a:r>
            <a:endParaRPr dirty="0"/>
          </a:p>
          <a:p>
            <a:pPr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/>
          <a:srcRect l="52238" t="56130" r="26623"/>
          <a:stretch/>
        </p:blipFill>
        <p:spPr bwMode="auto">
          <a:xfrm>
            <a:off x="1616902" y="2524768"/>
            <a:ext cx="2972352" cy="289192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 bwMode="auto">
          <a:xfrm>
            <a:off x="1787699" y="5293325"/>
            <a:ext cx="1265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Jinek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et al. 2012 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99BCFE-7F94-4042-B8D7-010DA5CD6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133" t="56130" r="1"/>
          <a:stretch/>
        </p:blipFill>
        <p:spPr bwMode="auto">
          <a:xfrm>
            <a:off x="6456943" y="2584758"/>
            <a:ext cx="3637009" cy="289192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41A7E6F2-FE62-42A0-8D86-E7B0FE4688C5}"/>
              </a:ext>
            </a:extLst>
          </p:cNvPr>
          <p:cNvSpPr/>
          <p:nvPr/>
        </p:nvSpPr>
        <p:spPr>
          <a:xfrm>
            <a:off x="4534125" y="4195992"/>
            <a:ext cx="97407" cy="556983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D4141D-4DC3-4D13-B71F-8BF55F502064}"/>
              </a:ext>
            </a:extLst>
          </p:cNvPr>
          <p:cNvSpPr txBox="1"/>
          <p:nvPr/>
        </p:nvSpPr>
        <p:spPr>
          <a:xfrm>
            <a:off x="4665821" y="4311491"/>
            <a:ext cx="1519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Cleavage products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A30924-3393-4FB0-94BB-B321644E19F8}"/>
              </a:ext>
            </a:extLst>
          </p:cNvPr>
          <p:cNvSpPr txBox="1"/>
          <p:nvPr/>
        </p:nvSpPr>
        <p:spPr bwMode="auto">
          <a:xfrm>
            <a:off x="4506277" y="3904297"/>
            <a:ext cx="638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Off targets are not necessarily bad</a:t>
            </a:r>
            <a:endParaRPr lang="en-US"/>
          </a:p>
        </p:txBody>
      </p:sp>
      <p:pic>
        <p:nvPicPr>
          <p:cNvPr id="4" name="Picture 3" descr="Cover"/>
          <p:cNvPicPr>
            <a:picLocks noChangeAspect="1" noChangeArrowheads="1"/>
          </p:cNvPicPr>
          <p:nvPr/>
        </p:nvPicPr>
        <p:blipFill>
          <a:blip r:embed="rId2"/>
          <a:srcRect t="53395"/>
          <a:stretch/>
        </p:blipFill>
        <p:spPr bwMode="auto">
          <a:xfrm>
            <a:off x="3150508" y="3537685"/>
            <a:ext cx="5735783" cy="3233739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4736" y="1229825"/>
            <a:ext cx="8219329" cy="12343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Cover"/>
          <p:cNvPicPr>
            <a:picLocks noChangeAspect="1" noChangeArrowheads="1"/>
          </p:cNvPicPr>
          <p:nvPr/>
        </p:nvPicPr>
        <p:blipFill>
          <a:blip r:embed="rId4"/>
          <a:srcRect l="9327" t="43827" r="21411" b="42181"/>
          <a:stretch/>
        </p:blipFill>
        <p:spPr bwMode="auto">
          <a:xfrm>
            <a:off x="3685967" y="2636733"/>
            <a:ext cx="3661456" cy="8355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93848265-DFEB-4E96-9FD7-8C81ECD98A7C}"/>
              </a:ext>
            </a:extLst>
          </p:cNvPr>
          <p:cNvSpPr/>
          <p:nvPr/>
        </p:nvSpPr>
        <p:spPr>
          <a:xfrm>
            <a:off x="7140830" y="3173937"/>
            <a:ext cx="45719" cy="22428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374B52-95CD-4FE3-A5A6-76447FCC3E4A}"/>
              </a:ext>
            </a:extLst>
          </p:cNvPr>
          <p:cNvSpPr txBox="1"/>
          <p:nvPr/>
        </p:nvSpPr>
        <p:spPr>
          <a:xfrm>
            <a:off x="7188200" y="3103563"/>
            <a:ext cx="1565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Produce indels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DNA repair is non-random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4618" y="1116013"/>
            <a:ext cx="10058400" cy="22658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23886" y="3238417"/>
            <a:ext cx="6709229" cy="34830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34736" y="6407090"/>
            <a:ext cx="1058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Allen et al 2018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PMID: 30480667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0ACC-AD89-4255-9A2C-B7A77781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90FD0-B2E9-4789-8247-0BBAF1C61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gure 4">
            <a:extLst>
              <a:ext uri="{FF2B5EF4-FFF2-40B4-BE49-F238E27FC236}">
                <a16:creationId xmlns:a16="http://schemas.microsoft.com/office/drawing/2014/main" id="{AB020FF3-01EB-4E47-8E29-7A1D59B57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/>
        </p:blipFill>
        <p:spPr bwMode="auto">
          <a:xfrm>
            <a:off x="334736" y="1772216"/>
            <a:ext cx="11320307" cy="363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53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Cas9 creates a 1-nt, 5’ overhang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50073" y="1004025"/>
            <a:ext cx="9389402" cy="5717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334736" y="6292820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Lemos et al., 2018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PMID: 29440496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2670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B6B5C-139D-4036-9315-C33160279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22" y="5670891"/>
            <a:ext cx="10764078" cy="1028493"/>
          </a:xfrm>
        </p:spPr>
        <p:txBody>
          <a:bodyPr/>
          <a:lstStyle/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position duplication is not so straightforward in plants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FE07D3-423A-4227-8485-990A83882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340" y="0"/>
            <a:ext cx="8681320" cy="53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28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A5D403-3695-4868-9041-45712084D0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Cloning gRNAs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C930700-69C1-4686-A21E-E7375AB674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51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4A401-C0E6-457A-BE0B-C928ED3C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Golden Gate Assembly uses Type IIS REs</a:t>
            </a:r>
          </a:p>
        </p:txBody>
      </p:sp>
      <p:pic>
        <p:nvPicPr>
          <p:cNvPr id="1026" name="Picture 2" descr="Golden Gate Assembly">
            <a:extLst>
              <a:ext uri="{FF2B5EF4-FFF2-40B4-BE49-F238E27FC236}">
                <a16:creationId xmlns:a16="http://schemas.microsoft.com/office/drawing/2014/main" id="{DF0BE02E-6D3C-47D9-B2A5-B8CAC2E40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25"/>
            <a:ext cx="1219200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5CC02D-0D69-4E58-8306-AB4C7A59DBCE}"/>
              </a:ext>
            </a:extLst>
          </p:cNvPr>
          <p:cNvSpPr/>
          <p:nvPr/>
        </p:nvSpPr>
        <p:spPr>
          <a:xfrm>
            <a:off x="7052535" y="6381328"/>
            <a:ext cx="5160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cs typeface="Arial"/>
                <a:hlinkClick r:id="rId3"/>
              </a:rPr>
              <a:t>dx.doi.org/10.17504/protocols.io.x54v9yr3mg3e/v1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4367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4151E-0D89-45D6-A07B-CAA41321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88DB24-AFA7-4C57-A215-0E4EE5DE7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69" y="136526"/>
            <a:ext cx="8277322" cy="65849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568775-AF88-4751-A570-5453C7AD5A36}"/>
              </a:ext>
            </a:extLst>
          </p:cNvPr>
          <p:cNvSpPr/>
          <p:nvPr/>
        </p:nvSpPr>
        <p:spPr>
          <a:xfrm>
            <a:off x="1099773" y="5308270"/>
            <a:ext cx="9527458" cy="154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DE9AE1-920D-4411-8E44-AC7F010194EF}"/>
              </a:ext>
            </a:extLst>
          </p:cNvPr>
          <p:cNvSpPr/>
          <p:nvPr/>
        </p:nvSpPr>
        <p:spPr>
          <a:xfrm>
            <a:off x="1216547" y="3040083"/>
            <a:ext cx="9527458" cy="3681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E3203A-FFAF-420C-B969-F489FB0122D4}"/>
              </a:ext>
            </a:extLst>
          </p:cNvPr>
          <p:cNvSpPr/>
          <p:nvPr/>
        </p:nvSpPr>
        <p:spPr>
          <a:xfrm>
            <a:off x="1368947" y="1033153"/>
            <a:ext cx="9527458" cy="5840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729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6681" r="34771" b="67335"/>
          <a:stretch/>
        </p:blipFill>
        <p:spPr bwMode="auto">
          <a:xfrm>
            <a:off x="821297" y="3088092"/>
            <a:ext cx="10989703" cy="111368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 bwMode="auto">
          <a:xfrm>
            <a:off x="8850134" y="3046836"/>
            <a:ext cx="2983088" cy="19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The ideal CRISPR vector</a:t>
            </a:r>
            <a:endParaRPr/>
          </a:p>
        </p:txBody>
      </p:sp>
      <p:grpSp>
        <p:nvGrpSpPr>
          <p:cNvPr id="47" name="Group 46"/>
          <p:cNvGrpSpPr/>
          <p:nvPr/>
        </p:nvGrpSpPr>
        <p:grpSpPr bwMode="auto">
          <a:xfrm>
            <a:off x="7845461" y="3999202"/>
            <a:ext cx="3267456" cy="1387183"/>
            <a:chOff x="7807361" y="3405381"/>
            <a:chExt cx="3267456" cy="1387183"/>
          </a:xfrm>
        </p:grpSpPr>
        <p:sp>
          <p:nvSpPr>
            <p:cNvPr id="15" name="Rectangle 14"/>
            <p:cNvSpPr/>
            <p:nvPr/>
          </p:nvSpPr>
          <p:spPr bwMode="auto">
            <a:xfrm>
              <a:off x="8836580" y="3869234"/>
              <a:ext cx="2238238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/>
                <a:t>Type IIS restriction site for Golden Gate assembly of gRNAs</a:t>
              </a:r>
              <a:endParaRPr/>
            </a:p>
          </p:txBody>
        </p:sp>
        <p:cxnSp>
          <p:nvCxnSpPr>
            <p:cNvPr id="17" name="Straight Arrow Connector 16"/>
            <p:cNvCxnSpPr>
              <a:cxnSpLocks/>
            </p:cNvCxnSpPr>
            <p:nvPr/>
          </p:nvCxnSpPr>
          <p:spPr bwMode="auto">
            <a:xfrm flipH="1" flipV="1">
              <a:off x="8743098" y="3430227"/>
              <a:ext cx="274320" cy="4556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cxnSpLocks/>
            </p:cNvCxnSpPr>
            <p:nvPr/>
          </p:nvCxnSpPr>
          <p:spPr bwMode="auto">
            <a:xfrm flipH="1" flipV="1">
              <a:off x="7807361" y="3405381"/>
              <a:ext cx="1210056" cy="4805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 bwMode="auto">
          <a:xfrm>
            <a:off x="6421517" y="3753662"/>
            <a:ext cx="2102545" cy="1355554"/>
            <a:chOff x="6383417" y="3159841"/>
            <a:chExt cx="2102545" cy="1355554"/>
          </a:xfrm>
        </p:grpSpPr>
        <p:sp>
          <p:nvSpPr>
            <p:cNvPr id="20" name="Rectangle 19"/>
            <p:cNvSpPr/>
            <p:nvPr/>
          </p:nvSpPr>
          <p:spPr bwMode="auto">
            <a:xfrm>
              <a:off x="6383417" y="3869064"/>
              <a:ext cx="1891813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/>
                <a:t>Negative selection in E. coli</a:t>
              </a:r>
              <a:endParaRPr/>
            </a:p>
          </p:txBody>
        </p:sp>
        <p:cxnSp>
          <p:nvCxnSpPr>
            <p:cNvPr id="22" name="Straight Arrow Connector 21"/>
            <p:cNvCxnSpPr>
              <a:cxnSpLocks/>
            </p:cNvCxnSpPr>
            <p:nvPr/>
          </p:nvCxnSpPr>
          <p:spPr bwMode="auto">
            <a:xfrm flipV="1">
              <a:off x="7769592" y="3159841"/>
              <a:ext cx="716370" cy="7093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 bwMode="auto">
          <a:xfrm>
            <a:off x="7581900" y="1797671"/>
            <a:ext cx="4610100" cy="1457236"/>
            <a:chOff x="7543800" y="1203850"/>
            <a:chExt cx="4610100" cy="1457236"/>
          </a:xfrm>
        </p:grpSpPr>
        <p:sp>
          <p:nvSpPr>
            <p:cNvPr id="25" name="Rectangle 24"/>
            <p:cNvSpPr/>
            <p:nvPr/>
          </p:nvSpPr>
          <p:spPr bwMode="auto">
            <a:xfrm>
              <a:off x="8674100" y="1203850"/>
              <a:ext cx="3479800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/>
                <a:t>Fluorescent markers</a:t>
              </a:r>
              <a:endParaRPr/>
            </a:p>
            <a:p>
              <a:pPr marL="285750" indent="-285750">
                <a:buFont typeface="Arial"/>
                <a:buChar char="•"/>
                <a:defRPr/>
              </a:pPr>
              <a:r>
                <a:rPr lang="en-US"/>
                <a:t>Positive selection (T0)</a:t>
              </a:r>
              <a:endParaRPr/>
            </a:p>
            <a:p>
              <a:pPr marL="285750" indent="-285750">
                <a:buFont typeface="Arial"/>
                <a:buChar char="•"/>
                <a:defRPr/>
              </a:pPr>
              <a:r>
                <a:rPr lang="en-US"/>
                <a:t>Negative selection (T1)</a:t>
              </a:r>
              <a:endParaRPr/>
            </a:p>
          </p:txBody>
        </p:sp>
        <p:cxnSp>
          <p:nvCxnSpPr>
            <p:cNvPr id="27" name="Straight Arrow Connector 26"/>
            <p:cNvCxnSpPr>
              <a:cxnSpLocks/>
            </p:cNvCxnSpPr>
            <p:nvPr/>
          </p:nvCxnSpPr>
          <p:spPr bwMode="auto">
            <a:xfrm flipH="1">
              <a:off x="7543800" y="2110519"/>
              <a:ext cx="1130300" cy="5505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cxnSpLocks/>
            </p:cNvCxnSpPr>
            <p:nvPr/>
          </p:nvCxnSpPr>
          <p:spPr bwMode="auto">
            <a:xfrm>
              <a:off x="9955699" y="2110519"/>
              <a:ext cx="0" cy="493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Content Placeholder 4"/>
          <p:cNvPicPr>
            <a:picLocks noChangeAspect="1"/>
          </p:cNvPicPr>
          <p:nvPr/>
        </p:nvPicPr>
        <p:blipFill>
          <a:blip r:embed="rId2"/>
          <a:srcRect l="48370" t="607" r="14126" b="82985"/>
          <a:stretch/>
        </p:blipFill>
        <p:spPr bwMode="auto">
          <a:xfrm>
            <a:off x="1036320" y="1583268"/>
            <a:ext cx="6318335" cy="11431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C26017-99C2-429F-8FAF-23E9F15D8A94}"/>
              </a:ext>
            </a:extLst>
          </p:cNvPr>
          <p:cNvSpPr txBox="1"/>
          <p:nvPr/>
        </p:nvSpPr>
        <p:spPr>
          <a:xfrm>
            <a:off x="586981" y="5324110"/>
            <a:ext cx="107372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Pay attention to the DNA ends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0" dirty="0">
                <a:solidFill>
                  <a:prstClr val="black"/>
                </a:solidFill>
                <a:latin typeface="Calibri"/>
                <a:cs typeface="Arial"/>
              </a:rPr>
              <a:t>Always check you assembly in silico before ordering primers!!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37" name="Groep 3">
            <a:extLst>
              <a:ext uri="{FF2B5EF4-FFF2-40B4-BE49-F238E27FC236}">
                <a16:creationId xmlns:a16="http://schemas.microsoft.com/office/drawing/2014/main" id="{FF41B921-85E5-4044-87CA-5DC990957C9D}"/>
              </a:ext>
            </a:extLst>
          </p:cNvPr>
          <p:cNvGrpSpPr/>
          <p:nvPr/>
        </p:nvGrpSpPr>
        <p:grpSpPr>
          <a:xfrm>
            <a:off x="9846040" y="66358"/>
            <a:ext cx="2213300" cy="1533946"/>
            <a:chOff x="2010223" y="3975562"/>
            <a:chExt cx="2435670" cy="1773920"/>
          </a:xfrm>
        </p:grpSpPr>
        <p:pic>
          <p:nvPicPr>
            <p:cNvPr id="38" name="FAST+ (16838A).tif" descr="FAST+ (16838A).tif">
              <a:extLst>
                <a:ext uri="{FF2B5EF4-FFF2-40B4-BE49-F238E27FC236}">
                  <a16:creationId xmlns:a16="http://schemas.microsoft.com/office/drawing/2014/main" id="{A0536D12-EEB2-4AA7-9EC3-32F2DB5CC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628" t="16467" r="23719" b="30461"/>
            <a:stretch>
              <a:fillRect/>
            </a:stretch>
          </p:blipFill>
          <p:spPr>
            <a:xfrm>
              <a:off x="2010223" y="3975562"/>
              <a:ext cx="2435670" cy="177392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0" name="Lijn">
              <a:extLst>
                <a:ext uri="{FF2B5EF4-FFF2-40B4-BE49-F238E27FC236}">
                  <a16:creationId xmlns:a16="http://schemas.microsoft.com/office/drawing/2014/main" id="{B806A76C-AA61-4A5F-B19C-701AA92524B2}"/>
                </a:ext>
              </a:extLst>
            </p:cNvPr>
            <p:cNvSpPr/>
            <p:nvPr/>
          </p:nvSpPr>
          <p:spPr>
            <a:xfrm>
              <a:off x="3183888" y="4171979"/>
              <a:ext cx="104409" cy="1026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45" name="Lijn">
              <a:extLst>
                <a:ext uri="{FF2B5EF4-FFF2-40B4-BE49-F238E27FC236}">
                  <a16:creationId xmlns:a16="http://schemas.microsoft.com/office/drawing/2014/main" id="{73A975C0-1E85-4E01-9F59-CBC6300AF389}"/>
                </a:ext>
              </a:extLst>
            </p:cNvPr>
            <p:cNvSpPr/>
            <p:nvPr/>
          </p:nvSpPr>
          <p:spPr>
            <a:xfrm>
              <a:off x="3567304" y="4329260"/>
              <a:ext cx="130644" cy="1091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1" name="Lijn">
              <a:extLst>
                <a:ext uri="{FF2B5EF4-FFF2-40B4-BE49-F238E27FC236}">
                  <a16:creationId xmlns:a16="http://schemas.microsoft.com/office/drawing/2014/main" id="{65D0FD1F-07FF-4156-98FF-0C1A7CE754AE}"/>
                </a:ext>
              </a:extLst>
            </p:cNvPr>
            <p:cNvSpPr/>
            <p:nvPr/>
          </p:nvSpPr>
          <p:spPr>
            <a:xfrm>
              <a:off x="4097030" y="4485233"/>
              <a:ext cx="92026" cy="124881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2" name="Lijn">
              <a:extLst>
                <a:ext uri="{FF2B5EF4-FFF2-40B4-BE49-F238E27FC236}">
                  <a16:creationId xmlns:a16="http://schemas.microsoft.com/office/drawing/2014/main" id="{90EBEC9D-57BC-498B-83E9-8415DCF12661}"/>
                </a:ext>
              </a:extLst>
            </p:cNvPr>
            <p:cNvSpPr/>
            <p:nvPr/>
          </p:nvSpPr>
          <p:spPr>
            <a:xfrm flipH="1" flipV="1">
              <a:off x="2742379" y="5403723"/>
              <a:ext cx="96053" cy="148435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3" name="Lijn">
              <a:extLst>
                <a:ext uri="{FF2B5EF4-FFF2-40B4-BE49-F238E27FC236}">
                  <a16:creationId xmlns:a16="http://schemas.microsoft.com/office/drawing/2014/main" id="{77491E24-8A14-4E9A-904E-597F89FB8588}"/>
                </a:ext>
              </a:extLst>
            </p:cNvPr>
            <p:cNvSpPr/>
            <p:nvPr/>
          </p:nvSpPr>
          <p:spPr>
            <a:xfrm flipH="1">
              <a:off x="2838432" y="4649576"/>
              <a:ext cx="49726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4" name="Lijn">
              <a:extLst>
                <a:ext uri="{FF2B5EF4-FFF2-40B4-BE49-F238E27FC236}">
                  <a16:creationId xmlns:a16="http://schemas.microsoft.com/office/drawing/2014/main" id="{985B6742-7134-454F-BB0C-4F99E526D512}"/>
                </a:ext>
              </a:extLst>
            </p:cNvPr>
            <p:cNvSpPr/>
            <p:nvPr/>
          </p:nvSpPr>
          <p:spPr>
            <a:xfrm flipH="1">
              <a:off x="2250271" y="4905809"/>
              <a:ext cx="49725" cy="166528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5" name="Lijn">
              <a:extLst>
                <a:ext uri="{FF2B5EF4-FFF2-40B4-BE49-F238E27FC236}">
                  <a16:creationId xmlns:a16="http://schemas.microsoft.com/office/drawing/2014/main" id="{448D3F11-BC55-45AC-9551-E21E59B0ED3C}"/>
                </a:ext>
              </a:extLst>
            </p:cNvPr>
            <p:cNvSpPr/>
            <p:nvPr/>
          </p:nvSpPr>
          <p:spPr>
            <a:xfrm flipH="1" flipV="1">
              <a:off x="3921411" y="5063987"/>
              <a:ext cx="49725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Cloning &gt;2 gRNAs requires 2 steps</a:t>
            </a:r>
            <a:endParaRPr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>
          <a:xfrm>
            <a:off x="334736" y="4238172"/>
            <a:ext cx="11438164" cy="193879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/>
              <a:t>Clone gRNAs into ‘entry’ vectors</a:t>
            </a:r>
            <a:endParaRPr/>
          </a:p>
          <a:p>
            <a:pPr>
              <a:defRPr/>
            </a:pPr>
            <a:r>
              <a:rPr lang="en-US" sz="3200"/>
              <a:t>Sequence validate in entries</a:t>
            </a:r>
            <a:endParaRPr/>
          </a:p>
          <a:p>
            <a:pPr lvl="1">
              <a:defRPr/>
            </a:pPr>
            <a:r>
              <a:rPr lang="en-US" sz="2800"/>
              <a:t>Sanger on gRNA arrays is challenging</a:t>
            </a:r>
            <a:endParaRPr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rcRect l="-255" t="44672" r="-1314" b="-1203"/>
          <a:stretch/>
        </p:blipFill>
        <p:spPr bwMode="auto">
          <a:xfrm>
            <a:off x="183194" y="1335315"/>
            <a:ext cx="11825611" cy="272194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D246-AE64-4826-9F4E-4FC744D38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2: LbCas12a-ABE assembly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E1FCCC6-C285-4BF9-B8E3-7C88D0EDE06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7368" y="1772816"/>
          <a:ext cx="4140200" cy="3164459"/>
        </p:xfrm>
        <a:graphic>
          <a:graphicData uri="http://schemas.openxmlformats.org/drawingml/2006/table">
            <a:tbl>
              <a:tblPr firstRow="1" firstCol="1" bandRow="1"/>
              <a:tblGrid>
                <a:gridCol w="2391410">
                  <a:extLst>
                    <a:ext uri="{9D8B030D-6E8A-4147-A177-3AD203B41FA5}">
                      <a16:colId xmlns:a16="http://schemas.microsoft.com/office/drawing/2014/main" val="2621526912"/>
                    </a:ext>
                  </a:extLst>
                </a:gridCol>
                <a:gridCol w="758190">
                  <a:extLst>
                    <a:ext uri="{9D8B030D-6E8A-4147-A177-3AD203B41FA5}">
                      <a16:colId xmlns:a16="http://schemas.microsoft.com/office/drawing/2014/main" val="405522328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5757997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Component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Amount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Volume (µL)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335945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pGG-A-pJ23108-B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79208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pGG-B-BPstar-TadA9-6xGGGGS-C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72050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pGG-C-hLbCas12a(D832A)-D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66152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pGG-D-Linker-E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07866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pGG-E-stopT3Ter-F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875831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pGG-F-pJ23119_LbCas12aDR_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target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32706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pGGP-AG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81263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10X CutSmart Buffer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44712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mM ATP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mM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25535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T4 DNA ligase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 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16953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BsaI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59346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MQ water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33865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24243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34798BC-5BB4-4B11-87DD-C698ECD71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123" y="1196752"/>
            <a:ext cx="6176877" cy="452080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116008B-21CC-4B43-BD56-E7C2CD34DA91}"/>
              </a:ext>
            </a:extLst>
          </p:cNvPr>
          <p:cNvCxnSpPr/>
          <p:nvPr/>
        </p:nvCxnSpPr>
        <p:spPr>
          <a:xfrm>
            <a:off x="4871864" y="3429000"/>
            <a:ext cx="1008112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3CDEB3-DA2A-4AA5-A023-D79D6D4BA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741803"/>
              </p:ext>
            </p:extLst>
          </p:nvPr>
        </p:nvGraphicFramePr>
        <p:xfrm>
          <a:off x="642075" y="5352929"/>
          <a:ext cx="1647190" cy="15271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4096037282"/>
                    </a:ext>
                  </a:extLst>
                </a:gridCol>
                <a:gridCol w="591185">
                  <a:extLst>
                    <a:ext uri="{9D8B030D-6E8A-4147-A177-3AD203B41FA5}">
                      <a16:colId xmlns:a16="http://schemas.microsoft.com/office/drawing/2014/main" val="2003387058"/>
                    </a:ext>
                  </a:extLst>
                </a:gridCol>
                <a:gridCol w="489585">
                  <a:extLst>
                    <a:ext uri="{9D8B030D-6E8A-4147-A177-3AD203B41FA5}">
                      <a16:colId xmlns:a16="http://schemas.microsoft.com/office/drawing/2014/main" val="488376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37° 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 min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 X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516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16° 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 min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838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50° 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min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66418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80° 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min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7555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12° 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∞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3919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749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802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F8A082-828C-4837-A17A-D5709B0B8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Base editing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4AA4966-EBAB-4C80-A1C3-39BBDAF01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53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NHEJ has </a:t>
            </a:r>
            <a:r>
              <a:rPr lang="en-US"/>
              <a:t>limited</a:t>
            </a:r>
            <a:r>
              <a:rPr lang="nl-BE"/>
              <a:t> repair outcomes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34736" y="2777705"/>
            <a:ext cx="11438164" cy="3943769"/>
          </a:xfrm>
        </p:spPr>
        <p:txBody>
          <a:bodyPr/>
          <a:lstStyle/>
          <a:p>
            <a:pPr>
              <a:defRPr/>
            </a:pPr>
            <a:r>
              <a:rPr lang="nl-BE" dirty="0" err="1"/>
              <a:t>Knockouts</a:t>
            </a:r>
            <a:r>
              <a:rPr lang="nl-BE" dirty="0"/>
              <a:t> are </a:t>
            </a:r>
            <a:r>
              <a:rPr lang="nl-BE" dirty="0" err="1"/>
              <a:t>great</a:t>
            </a:r>
            <a:r>
              <a:rPr lang="nl-BE" dirty="0"/>
              <a:t> up </a:t>
            </a:r>
            <a:r>
              <a:rPr lang="nl-BE" dirty="0" err="1"/>
              <a:t>to</a:t>
            </a:r>
            <a:r>
              <a:rPr lang="nl-BE" dirty="0"/>
              <a:t> a </a:t>
            </a:r>
            <a:r>
              <a:rPr lang="nl-BE" dirty="0" err="1"/>
              <a:t>certain</a:t>
            </a:r>
            <a:r>
              <a:rPr lang="nl-BE" dirty="0"/>
              <a:t> point</a:t>
            </a:r>
            <a:endParaRPr dirty="0"/>
          </a:p>
          <a:p>
            <a:pPr lvl="1">
              <a:defRPr/>
            </a:pPr>
            <a:r>
              <a:rPr lang="en-US" dirty="0"/>
              <a:t>What to do with essential genes?</a:t>
            </a:r>
            <a:endParaRPr dirty="0"/>
          </a:p>
          <a:p>
            <a:pPr lvl="1">
              <a:defRPr/>
            </a:pPr>
            <a:r>
              <a:rPr lang="nl-BE" dirty="0"/>
              <a:t>How </a:t>
            </a:r>
            <a:r>
              <a:rPr lang="nl-BE" dirty="0" err="1"/>
              <a:t>can</a:t>
            </a:r>
            <a:r>
              <a:rPr lang="nl-BE" dirty="0"/>
              <a:t> we </a:t>
            </a:r>
            <a:r>
              <a:rPr lang="nl-BE" dirty="0" err="1"/>
              <a:t>generate</a:t>
            </a:r>
            <a:r>
              <a:rPr lang="nl-BE" dirty="0"/>
              <a:t> </a:t>
            </a:r>
            <a:r>
              <a:rPr lang="nl-BE" dirty="0" err="1"/>
              <a:t>gain</a:t>
            </a:r>
            <a:r>
              <a:rPr lang="nl-BE" dirty="0"/>
              <a:t>-of-</a:t>
            </a:r>
            <a:r>
              <a:rPr lang="nl-BE" dirty="0" err="1"/>
              <a:t>function</a:t>
            </a:r>
            <a:r>
              <a:rPr lang="nl-BE" dirty="0"/>
              <a:t> </a:t>
            </a:r>
            <a:r>
              <a:rPr lang="nl-BE" dirty="0" err="1"/>
              <a:t>alleles</a:t>
            </a:r>
            <a:r>
              <a:rPr lang="nl-BE" dirty="0"/>
              <a:t>?</a:t>
            </a:r>
            <a:endParaRPr dirty="0"/>
          </a:p>
          <a:p>
            <a:pPr>
              <a:defRPr/>
            </a:pP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study</a:t>
            </a:r>
            <a:r>
              <a:rPr lang="nl-BE" dirty="0"/>
              <a:t> gene </a:t>
            </a:r>
            <a:r>
              <a:rPr lang="nl-BE" dirty="0" err="1"/>
              <a:t>function</a:t>
            </a:r>
            <a:r>
              <a:rPr lang="nl-BE" dirty="0"/>
              <a:t> we </a:t>
            </a:r>
            <a:r>
              <a:rPr lang="nl-BE" dirty="0" err="1"/>
              <a:t>really</a:t>
            </a:r>
            <a:r>
              <a:rPr lang="nl-BE" dirty="0"/>
              <a:t> want</a:t>
            </a:r>
            <a:endParaRPr dirty="0"/>
          </a:p>
          <a:p>
            <a:pPr lvl="1">
              <a:defRPr/>
            </a:pPr>
            <a:r>
              <a:rPr lang="nl-BE" dirty="0" err="1"/>
              <a:t>SNPs</a:t>
            </a:r>
            <a:endParaRPr dirty="0"/>
          </a:p>
          <a:p>
            <a:pPr lvl="1">
              <a:defRPr/>
            </a:pPr>
            <a:r>
              <a:rPr lang="nl-BE" dirty="0" err="1"/>
              <a:t>Targeted</a:t>
            </a:r>
            <a:r>
              <a:rPr lang="nl-BE" dirty="0"/>
              <a:t> </a:t>
            </a:r>
            <a:r>
              <a:rPr lang="nl-BE" dirty="0" err="1"/>
              <a:t>insertion</a:t>
            </a:r>
            <a:r>
              <a:rPr lang="nl-BE" dirty="0"/>
              <a:t>/</a:t>
            </a:r>
            <a:r>
              <a:rPr lang="nl-BE" dirty="0" err="1"/>
              <a:t>replacement</a:t>
            </a:r>
            <a:endParaRPr dirty="0"/>
          </a:p>
          <a:p>
            <a:pPr lvl="1">
              <a:defRPr/>
            </a:pPr>
            <a:endParaRPr lang="nl-BE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A0B580-4092-458F-8C11-90968EBD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1" t="50000" r="10205" b="29247"/>
          <a:stretch/>
        </p:blipFill>
        <p:spPr bwMode="auto">
          <a:xfrm>
            <a:off x="411193" y="922127"/>
            <a:ext cx="8719038" cy="10001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C9C0F5-F83D-4F21-B649-6E3D718FAD01}"/>
              </a:ext>
            </a:extLst>
          </p:cNvPr>
          <p:cNvSpPr txBox="1"/>
          <p:nvPr/>
        </p:nvSpPr>
        <p:spPr bwMode="auto">
          <a:xfrm>
            <a:off x="10521943" y="922127"/>
            <a:ext cx="10534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Nonsense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mediated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decay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NMD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3F3FAE-F78B-4240-BDE1-C50605BF93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8" t="50000" r="8750" b="31421"/>
          <a:stretch/>
        </p:blipFill>
        <p:spPr bwMode="auto">
          <a:xfrm>
            <a:off x="376722" y="1534886"/>
            <a:ext cx="8743042" cy="881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E5C68F-8D45-47E9-9A1E-21CCD4CE4192}"/>
              </a:ext>
            </a:extLst>
          </p:cNvPr>
          <p:cNvSpPr txBox="1"/>
          <p:nvPr/>
        </p:nvSpPr>
        <p:spPr bwMode="auto">
          <a:xfrm>
            <a:off x="9313893" y="118110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-1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8D5480-1853-43C8-B3F3-3CF6A98DF7A1}"/>
              </a:ext>
            </a:extLst>
          </p:cNvPr>
          <p:cNvSpPr txBox="1"/>
          <p:nvPr/>
        </p:nvSpPr>
        <p:spPr bwMode="auto">
          <a:xfrm>
            <a:off x="9313893" y="1778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+1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E833B-B2B9-4926-A926-4C6DD2398F41}"/>
              </a:ext>
            </a:extLst>
          </p:cNvPr>
          <p:cNvSpPr txBox="1"/>
          <p:nvPr/>
        </p:nvSpPr>
        <p:spPr bwMode="auto">
          <a:xfrm>
            <a:off x="9097993" y="736600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Indels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0C45F60-41C2-43FE-913B-2A6A94DD8EBF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0152094" y="1395201"/>
            <a:ext cx="0" cy="38417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chermafbeelding 2022-03-23 om 10.00.50.png" descr="Schermafbeelding 2022-03-23 om 10.00.50.png">
            <a:extLst>
              <a:ext uri="{FF2B5EF4-FFF2-40B4-BE49-F238E27FC236}">
                <a16:creationId xmlns:a16="http://schemas.microsoft.com/office/drawing/2014/main" id="{B373E139-C47D-46C7-B23D-D499BD3B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050" y="2231796"/>
            <a:ext cx="3900255" cy="423400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01D49E-A8A4-432F-A212-C644CB47A6B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93398" y="2051103"/>
            <a:ext cx="146666" cy="30106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/>
          <a:srcRect l="-1" r="36887"/>
          <a:stretch/>
        </p:blipFill>
        <p:spPr bwMode="auto">
          <a:xfrm>
            <a:off x="2962204" y="1057275"/>
            <a:ext cx="6267591" cy="5693618"/>
          </a:xfrm>
          <a:prstGeom prst="rect">
            <a:avLst/>
          </a:prstGeom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Base editing vs. standard CRISPR</a:t>
            </a:r>
            <a:endParaRPr dirty="0"/>
          </a:p>
        </p:txBody>
      </p:sp>
      <p:sp>
        <p:nvSpPr>
          <p:cNvPr id="6" name="Rectangle 7"/>
          <p:cNvSpPr/>
          <p:nvPr/>
        </p:nvSpPr>
        <p:spPr bwMode="auto">
          <a:xfrm>
            <a:off x="45412" y="6503232"/>
            <a:ext cx="1777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Gaillochet et al., 2021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369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Base editors edit within targeting “windows”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1395950" y="1815647"/>
            <a:ext cx="8878729" cy="4209142"/>
            <a:chOff x="5299528" y="2259687"/>
            <a:chExt cx="6878113" cy="326070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rcRect t="41" b="51360"/>
            <a:stretch/>
          </p:blipFill>
          <p:spPr bwMode="auto">
            <a:xfrm>
              <a:off x="5299528" y="2259687"/>
              <a:ext cx="6878113" cy="312221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 bwMode="auto">
            <a:xfrm>
              <a:off x="10714298" y="5243397"/>
              <a:ext cx="1052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Hu </a:t>
              </a:r>
              <a:r>
                <a:rPr kumimoji="0" lang="nl-BE" sz="1200" b="0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et al</a:t>
              </a:r>
              <a:r>
                <a:rPr kumimoji="0" lang="nl-BE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 2019 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Different deaminases have different editing windows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254409" y="1309472"/>
            <a:ext cx="11236778" cy="3548063"/>
          </a:xfrm>
        </p:spPr>
        <p:txBody>
          <a:bodyPr>
            <a:normAutofit/>
          </a:bodyPr>
          <a:lstStyle/>
          <a:p>
            <a:pPr marL="457200" lvl="1" indent="0">
              <a:buNone/>
              <a:defRPr/>
            </a:pPr>
            <a:endParaRPr lang="nl-BE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9171"/>
          <a:stretch/>
        </p:blipFill>
        <p:spPr bwMode="auto">
          <a:xfrm>
            <a:off x="2038741" y="1491006"/>
            <a:ext cx="8114519" cy="38657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9204568" y="5548528"/>
            <a:ext cx="2568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-apple-system"/>
                <a:cs typeface="Arial"/>
              </a:rPr>
              <a:t>Cheng et al 2019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-apple-system"/>
                <a:cs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-apple-system"/>
                <a:cs typeface="Arial"/>
              </a:rPr>
              <a:t>https://doi.org/10.1038/s41467-019-11562-6</a:t>
            </a:r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C-to-A and C-to-G editors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Some optimization still required…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1026" name="Picture 2" descr="Fig. 3"/>
          <p:cNvPicPr>
            <a:picLocks noChangeAspect="1" noChangeArrowheads="1"/>
          </p:cNvPicPr>
          <p:nvPr/>
        </p:nvPicPr>
        <p:blipFill>
          <a:blip r:embed="rId2"/>
          <a:srcRect t="75978"/>
          <a:stretch/>
        </p:blipFill>
        <p:spPr bwMode="auto">
          <a:xfrm>
            <a:off x="2526508" y="4195511"/>
            <a:ext cx="7698472" cy="2147581"/>
          </a:xfrm>
          <a:prstGeom prst="rect">
            <a:avLst/>
          </a:prstGeom>
          <a:noFill/>
        </p:spPr>
      </p:pic>
      <p:pic>
        <p:nvPicPr>
          <p:cNvPr id="1028" name="Picture 4" descr="Fig. 1"/>
          <p:cNvPicPr>
            <a:picLocks noChangeAspect="1" noChangeArrowheads="1"/>
          </p:cNvPicPr>
          <p:nvPr/>
        </p:nvPicPr>
        <p:blipFill>
          <a:blip r:embed="rId3"/>
          <a:srcRect t="24954" b="43732"/>
          <a:stretch/>
        </p:blipFill>
        <p:spPr bwMode="auto">
          <a:xfrm>
            <a:off x="2022306" y="1809291"/>
            <a:ext cx="7584779" cy="23862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 bwMode="auto">
          <a:xfrm>
            <a:off x="334736" y="6292820"/>
            <a:ext cx="1058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Kurt et al., 2021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PMID: 32690971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FE9C21-9985-498B-89F7-5CD92C0B3C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458"/>
          <a:stretch/>
        </p:blipFill>
        <p:spPr>
          <a:xfrm>
            <a:off x="439720" y="2213377"/>
            <a:ext cx="5042367" cy="403238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1E70944-009B-46BD-A985-FA72E94CED2C}"/>
              </a:ext>
            </a:extLst>
          </p:cNvPr>
          <p:cNvGrpSpPr/>
          <p:nvPr/>
        </p:nvGrpSpPr>
        <p:grpSpPr>
          <a:xfrm>
            <a:off x="5877452" y="2213378"/>
            <a:ext cx="5895448" cy="2599704"/>
            <a:chOff x="5877452" y="2213378"/>
            <a:chExt cx="5895448" cy="25997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6EF6D9-A1C4-44C1-B260-A9B8CF29D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0946"/>
            <a:stretch/>
          </p:blipFill>
          <p:spPr>
            <a:xfrm>
              <a:off x="7901640" y="2213378"/>
              <a:ext cx="3871260" cy="2209766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9D01CA-AB04-4E74-BD41-0123DE562832}"/>
                </a:ext>
              </a:extLst>
            </p:cNvPr>
            <p:cNvGrpSpPr/>
            <p:nvPr/>
          </p:nvGrpSpPr>
          <p:grpSpPr>
            <a:xfrm>
              <a:off x="5877452" y="3484374"/>
              <a:ext cx="1895078" cy="1328708"/>
              <a:chOff x="3573361" y="3745706"/>
              <a:chExt cx="2984665" cy="209265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3CC0F3-E678-4C6F-A30C-5F4924FF8F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26" t="28070" r="6666" b="18597"/>
              <a:stretch/>
            </p:blipFill>
            <p:spPr>
              <a:xfrm>
                <a:off x="3573361" y="4156711"/>
                <a:ext cx="2610983" cy="168165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" name="Picture 2" descr="CSF">
                <a:extLst>
                  <a:ext uri="{FF2B5EF4-FFF2-40B4-BE49-F238E27FC236}">
                    <a16:creationId xmlns:a16="http://schemas.microsoft.com/office/drawing/2014/main" id="{43D98573-1027-46DD-A156-EEC48BB469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5139" y="3745706"/>
                <a:ext cx="604125" cy="604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3B09DF-D827-471F-8276-BCEB5A449F38}"/>
                  </a:ext>
                </a:extLst>
              </p:cNvPr>
              <p:cNvSpPr txBox="1"/>
              <p:nvPr/>
            </p:nvSpPr>
            <p:spPr>
              <a:xfrm>
                <a:off x="4092895" y="3829637"/>
                <a:ext cx="2465131" cy="436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2944"/>
                    </a:solidFill>
                    <a:effectLst/>
                    <a:uLnTx/>
                    <a:uFillTx/>
                    <a:latin typeface="Corbel"/>
                    <a:ea typeface="+mn-ea"/>
                    <a:cs typeface="+mn-cs"/>
                  </a:rPr>
                  <a:t>VIB Screening Core</a:t>
                </a:r>
              </a:p>
            </p:txBody>
          </p:sp>
        </p:grp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24AD1501-E8E4-4982-90C7-7C2B5B5B2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Systematic optimization of Cas12a base editors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C425FB26-32B9-4B08-B2E3-4382EA4F9F2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t="30569" r="39378" b="62994"/>
          <a:stretch/>
        </p:blipFill>
        <p:spPr>
          <a:xfrm>
            <a:off x="-220058" y="847430"/>
            <a:ext cx="6784255" cy="98882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697C5C-7A57-4BEE-9A5E-443D38BE4DF4}"/>
              </a:ext>
            </a:extLst>
          </p:cNvPr>
          <p:cNvGrpSpPr/>
          <p:nvPr/>
        </p:nvGrpSpPr>
        <p:grpSpPr>
          <a:xfrm>
            <a:off x="4294972" y="2013209"/>
            <a:ext cx="6493678" cy="387989"/>
            <a:chOff x="4294972" y="2013209"/>
            <a:chExt cx="6493678" cy="38798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D69DA5B-DB4D-4559-8F10-32C8DC0CC782}"/>
                </a:ext>
              </a:extLst>
            </p:cNvPr>
            <p:cNvGrpSpPr/>
            <p:nvPr/>
          </p:nvGrpSpPr>
          <p:grpSpPr>
            <a:xfrm>
              <a:off x="4294972" y="2013209"/>
              <a:ext cx="6493678" cy="312701"/>
              <a:chOff x="4286250" y="1033499"/>
              <a:chExt cx="2735834" cy="312701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5484B85-1FF0-4A13-8026-757F0CF19F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2084" y="1033500"/>
                <a:ext cx="0" cy="3127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D0CC338-0391-4764-9376-D714FC4BBFF8}"/>
                  </a:ext>
                </a:extLst>
              </p:cNvPr>
              <p:cNvCxnSpPr/>
              <p:nvPr/>
            </p:nvCxnSpPr>
            <p:spPr>
              <a:xfrm flipH="1">
                <a:off x="4286250" y="1033499"/>
                <a:ext cx="273583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AA1BEB5-3FC0-4943-974F-ACD7FC0BC02D}"/>
                  </a:ext>
                </a:extLst>
              </p:cNvPr>
              <p:cNvCxnSpPr/>
              <p:nvPr/>
            </p:nvCxnSpPr>
            <p:spPr>
              <a:xfrm>
                <a:off x="4287588" y="1033499"/>
                <a:ext cx="0" cy="20016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BBDAD7-6084-4B87-B370-DF6E492285F4}"/>
                </a:ext>
              </a:extLst>
            </p:cNvPr>
            <p:cNvSpPr txBox="1"/>
            <p:nvPr/>
          </p:nvSpPr>
          <p:spPr>
            <a:xfrm>
              <a:off x="6462058" y="2031866"/>
              <a:ext cx="10557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~3 weeks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E56F1536-CB8F-47DD-93D1-0E68749428A0}"/>
              </a:ext>
            </a:extLst>
          </p:cNvPr>
          <p:cNvSpPr/>
          <p:nvPr/>
        </p:nvSpPr>
        <p:spPr>
          <a:xfrm>
            <a:off x="-15449" y="6593707"/>
            <a:ext cx="3554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/>
              <a:t>Gaillochet</a:t>
            </a:r>
            <a:r>
              <a:rPr lang="en-US" sz="1000" dirty="0"/>
              <a:t> et al., 2023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99B66B-FB1E-4E71-8363-2CA259DE0920}"/>
              </a:ext>
            </a:extLst>
          </p:cNvPr>
          <p:cNvGrpSpPr/>
          <p:nvPr/>
        </p:nvGrpSpPr>
        <p:grpSpPr>
          <a:xfrm>
            <a:off x="6027121" y="4368539"/>
            <a:ext cx="5686670" cy="2057434"/>
            <a:chOff x="6027121" y="4368539"/>
            <a:chExt cx="5686670" cy="205743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0F29C81-A480-4369-AB5A-3212F3CCF1BB}"/>
                </a:ext>
              </a:extLst>
            </p:cNvPr>
            <p:cNvGrpSpPr/>
            <p:nvPr/>
          </p:nvGrpSpPr>
          <p:grpSpPr>
            <a:xfrm>
              <a:off x="6027121" y="5233200"/>
              <a:ext cx="1074152" cy="1192773"/>
              <a:chOff x="6027121" y="5233200"/>
              <a:chExt cx="1074152" cy="1192773"/>
            </a:xfrm>
          </p:grpSpPr>
          <p:pic>
            <p:nvPicPr>
              <p:cNvPr id="1026" name="Picture 2" descr="FACS">
                <a:extLst>
                  <a:ext uri="{FF2B5EF4-FFF2-40B4-BE49-F238E27FC236}">
                    <a16:creationId xmlns:a16="http://schemas.microsoft.com/office/drawing/2014/main" id="{5898C935-C8BB-475E-B096-EDD0C3191D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6310" y="5233200"/>
                <a:ext cx="915774" cy="9157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20D2DE2-E54B-447F-B209-DD24AE393D10}"/>
                  </a:ext>
                </a:extLst>
              </p:cNvPr>
              <p:cNvSpPr txBox="1"/>
              <p:nvPr/>
            </p:nvSpPr>
            <p:spPr>
              <a:xfrm>
                <a:off x="6027121" y="6148974"/>
                <a:ext cx="107415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B2944"/>
                    </a:solidFill>
                    <a:effectLst/>
                    <a:uLnTx/>
                    <a:uFillTx/>
                    <a:latin typeface="Corbel"/>
                    <a:ea typeface="+mn-ea"/>
                    <a:cs typeface="+mn-cs"/>
                  </a:rPr>
                  <a:t>VIB Flow Core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40CF25C-2602-4E18-90D1-2C9C678F12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4327"/>
            <a:stretch/>
          </p:blipFill>
          <p:spPr>
            <a:xfrm>
              <a:off x="7842531" y="4368539"/>
              <a:ext cx="3871260" cy="2057434"/>
            </a:xfrm>
            <a:prstGeom prst="rect">
              <a:avLst/>
            </a:prstGeom>
          </p:spPr>
        </p:pic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EC85DB8-29AD-433C-B844-BCE062361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1A9D-A2E3-49F8-9CBE-CB8B9072D4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AEF803-554F-4A0E-831B-F1BB68DEB941}"/>
              </a:ext>
            </a:extLst>
          </p:cNvPr>
          <p:cNvSpPr/>
          <p:nvPr/>
        </p:nvSpPr>
        <p:spPr>
          <a:xfrm>
            <a:off x="2047400" y="36360"/>
            <a:ext cx="9429480" cy="66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</a:tabLst>
              <a:defRPr/>
            </a:pPr>
            <a:endParaRPr kumimoji="0" lang="fr-FR" sz="2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147D2-41C8-4108-9D34-43753079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pc="-1" dirty="0">
                <a:solidFill>
                  <a:srgbClr val="000000"/>
                </a:solidFill>
                <a:latin typeface="Calibri Light" panose="020F0302020204030204" pitchFamily="34" charset="0"/>
                <a:ea typeface="Microsoft YaHei"/>
                <a:cs typeface="Calibri Light" panose="020F0302020204030204" pitchFamily="34" charset="0"/>
              </a:rPr>
              <a:t>Translating into stable maize–results differ from protoplasts</a:t>
            </a:r>
            <a:endParaRPr lang="en-US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4C1D48-D136-4FF8-944B-50BC8521F4E6}"/>
              </a:ext>
            </a:extLst>
          </p:cNvPr>
          <p:cNvSpPr/>
          <p:nvPr/>
        </p:nvSpPr>
        <p:spPr>
          <a:xfrm>
            <a:off x="0" y="6456161"/>
            <a:ext cx="3554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Gaillochet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al., unpublished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ADB7D3E-D6E0-4BC8-9C0C-7FB5D7F2BA3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32428" y="3766122"/>
          <a:ext cx="7581601" cy="14325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71766">
                  <a:extLst>
                    <a:ext uri="{9D8B030D-6E8A-4147-A177-3AD203B41FA5}">
                      <a16:colId xmlns:a16="http://schemas.microsoft.com/office/drawing/2014/main" val="2847560079"/>
                    </a:ext>
                  </a:extLst>
                </a:gridCol>
                <a:gridCol w="805116">
                  <a:extLst>
                    <a:ext uri="{9D8B030D-6E8A-4147-A177-3AD203B41FA5}">
                      <a16:colId xmlns:a16="http://schemas.microsoft.com/office/drawing/2014/main" val="2780763636"/>
                    </a:ext>
                  </a:extLst>
                </a:gridCol>
                <a:gridCol w="990189">
                  <a:extLst>
                    <a:ext uri="{9D8B030D-6E8A-4147-A177-3AD203B41FA5}">
                      <a16:colId xmlns:a16="http://schemas.microsoft.com/office/drawing/2014/main" val="1775217330"/>
                    </a:ext>
                  </a:extLst>
                </a:gridCol>
                <a:gridCol w="1180214">
                  <a:extLst>
                    <a:ext uri="{9D8B030D-6E8A-4147-A177-3AD203B41FA5}">
                      <a16:colId xmlns:a16="http://schemas.microsoft.com/office/drawing/2014/main" val="2443936858"/>
                    </a:ext>
                  </a:extLst>
                </a:gridCol>
                <a:gridCol w="1137684">
                  <a:extLst>
                    <a:ext uri="{9D8B030D-6E8A-4147-A177-3AD203B41FA5}">
                      <a16:colId xmlns:a16="http://schemas.microsoft.com/office/drawing/2014/main" val="3445099478"/>
                    </a:ext>
                  </a:extLst>
                </a:gridCol>
                <a:gridCol w="1233376">
                  <a:extLst>
                    <a:ext uri="{9D8B030D-6E8A-4147-A177-3AD203B41FA5}">
                      <a16:colId xmlns:a16="http://schemas.microsoft.com/office/drawing/2014/main" val="2023962132"/>
                    </a:ext>
                  </a:extLst>
                </a:gridCol>
                <a:gridCol w="1063256">
                  <a:extLst>
                    <a:ext uri="{9D8B030D-6E8A-4147-A177-3AD203B41FA5}">
                      <a16:colId xmlns:a16="http://schemas.microsoft.com/office/drawing/2014/main" val="1788919794"/>
                    </a:ext>
                  </a:extLst>
                </a:gridCol>
              </a:tblGrid>
              <a:tr h="242359">
                <a:tc>
                  <a:txBody>
                    <a:bodyPr/>
                    <a:lstStyle/>
                    <a:p>
                      <a:r>
                        <a:rPr lang="en-US" sz="1400" dirty="0"/>
                        <a:t>Vector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 plants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 T0 plants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</a:rPr>
                        <a:t>mutated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B0F0"/>
                          </a:solidFill>
                        </a:rPr>
                        <a:t>C</a:t>
                      </a:r>
                      <a:r>
                        <a:rPr lang="en-US" sz="1400" dirty="0">
                          <a:solidFill>
                            <a:srgbClr val="00B0F0"/>
                          </a:solidFill>
                          <a:sym typeface="Wingdings" panose="05000000000000000000" pitchFamily="2" charset="2"/>
                        </a:rPr>
                        <a:t>T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B050"/>
                          </a:solidFill>
                        </a:rPr>
                        <a:t>C</a:t>
                      </a:r>
                      <a:r>
                        <a:rPr lang="en-US" sz="1400" dirty="0">
                          <a:solidFill>
                            <a:srgbClr val="00B050"/>
                          </a:solidFill>
                          <a:sym typeface="Wingdings" panose="05000000000000000000" pitchFamily="2" charset="2"/>
                        </a:rPr>
                        <a:t>G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2"/>
                          </a:solidFill>
                        </a:rPr>
                        <a:t>C</a:t>
                      </a:r>
                      <a:r>
                        <a:rPr lang="en-US" sz="1400" dirty="0">
                          <a:solidFill>
                            <a:schemeClr val="accent2"/>
                          </a:solidFill>
                          <a:sym typeface="Wingdings" panose="05000000000000000000" pitchFamily="2" charset="2"/>
                        </a:rPr>
                        <a:t>A</a:t>
                      </a:r>
                      <a:endParaRPr lang="en-US" sz="14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indels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4766873"/>
                  </a:ext>
                </a:extLst>
              </a:tr>
              <a:tr h="242359">
                <a:tc>
                  <a:txBody>
                    <a:bodyPr/>
                    <a:lstStyle/>
                    <a:p>
                      <a:r>
                        <a:rPr lang="en-US" sz="1400" dirty="0"/>
                        <a:t>Base editor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6775059"/>
                  </a:ext>
                </a:extLst>
              </a:tr>
              <a:tr h="242359">
                <a:tc>
                  <a:txBody>
                    <a:bodyPr/>
                    <a:lstStyle/>
                    <a:p>
                      <a:r>
                        <a:rPr lang="en-US" sz="1400" dirty="0"/>
                        <a:t>Base editor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117088"/>
                  </a:ext>
                </a:extLst>
              </a:tr>
              <a:tr h="242359">
                <a:tc>
                  <a:txBody>
                    <a:bodyPr/>
                    <a:lstStyle/>
                    <a:p>
                      <a:r>
                        <a:rPr lang="en-US" sz="1400" dirty="0"/>
                        <a:t>Base editor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70886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862E3F3-FC0D-4D06-A54D-07125D7CA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5503379"/>
            <a:ext cx="2365406" cy="857261"/>
          </a:xfrm>
          <a:prstGeom prst="rect">
            <a:avLst/>
          </a:prstGeom>
        </p:spPr>
      </p:pic>
      <p:pic>
        <p:nvPicPr>
          <p:cNvPr id="27" name="Picture 2" descr="foto9527.jpg">
            <a:extLst>
              <a:ext uri="{FF2B5EF4-FFF2-40B4-BE49-F238E27FC236}">
                <a16:creationId xmlns:a16="http://schemas.microsoft.com/office/drawing/2014/main" id="{46C0778E-4A0E-45EA-952A-3DABDA8F7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03" y="1436451"/>
            <a:ext cx="2610038" cy="392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B7C6CC-CFB4-4318-93D7-F340B68D3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3558" y="5319702"/>
            <a:ext cx="8299342" cy="1382680"/>
          </a:xfrm>
        </p:spPr>
        <p:txBody>
          <a:bodyPr>
            <a:normAutofit/>
          </a:bodyPr>
          <a:lstStyle/>
          <a:p>
            <a:r>
              <a:rPr lang="en-US" dirty="0"/>
              <a:t>Protoplasts only produce C to T mutations</a:t>
            </a:r>
          </a:p>
          <a:p>
            <a:pPr lvl="1"/>
            <a:r>
              <a:rPr lang="en-US" dirty="0"/>
              <a:t>Cell-type specific base editing profiles?</a:t>
            </a:r>
          </a:p>
          <a:p>
            <a:r>
              <a:rPr lang="en-US" dirty="0"/>
              <a:t>Promoter bashing?</a:t>
            </a:r>
          </a:p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AF1E96-9D19-488E-9C0F-A57B2A43FBFC}"/>
              </a:ext>
            </a:extLst>
          </p:cNvPr>
          <p:cNvSpPr/>
          <p:nvPr/>
        </p:nvSpPr>
        <p:spPr>
          <a:xfrm>
            <a:off x="5217459" y="1169925"/>
            <a:ext cx="3768980" cy="305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CACAGGCTTTCTTGAACGGTTG</a:t>
            </a:r>
            <a:r>
              <a:rPr lang="en-US" b="1" u="sng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CGG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3FBB4D-8400-4853-B3A2-36BBDD6D394D}"/>
              </a:ext>
            </a:extLst>
          </p:cNvPr>
          <p:cNvSpPr txBox="1"/>
          <p:nvPr/>
        </p:nvSpPr>
        <p:spPr>
          <a:xfrm>
            <a:off x="8215339" y="838411"/>
            <a:ext cx="616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EBBFCB-C6DC-417B-8CF0-2D98EC9A6970}"/>
              </a:ext>
            </a:extLst>
          </p:cNvPr>
          <p:cNvGrpSpPr/>
          <p:nvPr/>
        </p:nvGrpSpPr>
        <p:grpSpPr>
          <a:xfrm>
            <a:off x="5547545" y="1029290"/>
            <a:ext cx="2150887" cy="215444"/>
            <a:chOff x="5547545" y="1029290"/>
            <a:chExt cx="2150887" cy="21544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026F79-CA8E-45D3-80E0-46C926E7F4EE}"/>
                </a:ext>
              </a:extLst>
            </p:cNvPr>
            <p:cNvSpPr txBox="1"/>
            <p:nvPr/>
          </p:nvSpPr>
          <p:spPr>
            <a:xfrm>
              <a:off x="7411174" y="1029290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3F16B8-C665-4789-B879-6143ACD32C19}"/>
                </a:ext>
              </a:extLst>
            </p:cNvPr>
            <p:cNvSpPr txBox="1"/>
            <p:nvPr/>
          </p:nvSpPr>
          <p:spPr>
            <a:xfrm>
              <a:off x="6617844" y="1029290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prstClr val="black"/>
                  </a:solidFill>
                  <a:latin typeface="Calibri" panose="020F0502020204030204"/>
                </a:rPr>
                <a:t>9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A79981-FCF9-4AAB-8C7C-BA8CA2EFFBE2}"/>
                </a:ext>
              </a:extLst>
            </p:cNvPr>
            <p:cNvSpPr txBox="1"/>
            <p:nvPr/>
          </p:nvSpPr>
          <p:spPr>
            <a:xfrm>
              <a:off x="5547545" y="1029290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37C2AB0-4567-421E-B2C5-C80157B70EF8}"/>
                </a:ext>
              </a:extLst>
            </p:cNvPr>
            <p:cNvSpPr txBox="1"/>
            <p:nvPr/>
          </p:nvSpPr>
          <p:spPr>
            <a:xfrm>
              <a:off x="6074538" y="1029290"/>
              <a:ext cx="23596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prstClr val="black"/>
                  </a:solidFill>
                  <a:latin typeface="Calibri" panose="020F0502020204030204"/>
                </a:rPr>
                <a:t>5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021E996-0646-453E-B990-C8A8F2D484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52" b="2981"/>
          <a:stretch/>
        </p:blipFill>
        <p:spPr>
          <a:xfrm>
            <a:off x="5082363" y="1365525"/>
            <a:ext cx="3654306" cy="22685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F3895E-A1A6-49B9-B359-2F26A9D1EBFD}"/>
              </a:ext>
            </a:extLst>
          </p:cNvPr>
          <p:cNvSpPr/>
          <p:nvPr/>
        </p:nvSpPr>
        <p:spPr>
          <a:xfrm>
            <a:off x="4914900" y="2082800"/>
            <a:ext cx="4071539" cy="1551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239E5-B8C8-4730-87B6-FFE0D26DD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1A9D-A2E3-49F8-9CBE-CB8B9072D4F2}" type="slidenum">
              <a:rPr lang="en-US" smtClean="0"/>
              <a:t>31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5B4FE9-97F6-4BA3-90B3-71BF1D416CA4}"/>
              </a:ext>
            </a:extLst>
          </p:cNvPr>
          <p:cNvSpPr/>
          <p:nvPr/>
        </p:nvSpPr>
        <p:spPr>
          <a:xfrm>
            <a:off x="8002833" y="3533236"/>
            <a:ext cx="4532067" cy="1830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7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1" grpId="0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069D8-9B78-4ECD-94B3-B24D4DC1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Iterative optimization campaign for Cas12-ABE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23ADDC-FAAD-489F-BC5B-F6633C384C9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900"/>
          <a:stretch/>
        </p:blipFill>
        <p:spPr bwMode="auto">
          <a:xfrm>
            <a:off x="0" y="1007633"/>
            <a:ext cx="2498651" cy="3189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6B52F6-B5BB-4375-A18B-5E5CF3E8E4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1683" y="4393789"/>
            <a:ext cx="4504894" cy="219991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49EEADB-1BBA-45D8-B56B-EE5AD0E538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82" y="4197290"/>
            <a:ext cx="2453472" cy="25546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1551360-26DC-4258-8B17-6860AB1E7E8B}"/>
              </a:ext>
            </a:extLst>
          </p:cNvPr>
          <p:cNvSpPr/>
          <p:nvPr/>
        </p:nvSpPr>
        <p:spPr>
          <a:xfrm>
            <a:off x="-15449" y="6593707"/>
            <a:ext cx="3554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/>
              <a:t>Gaillochet</a:t>
            </a:r>
            <a:r>
              <a:rPr lang="en-US" sz="1000" dirty="0"/>
              <a:t> et al., 2023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CDC591-7872-4F99-ADEC-235EE0DA19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9415" y="4725791"/>
            <a:ext cx="4946149" cy="1832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95A5AE-F1C6-4125-B550-4F23693BAD2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051" r="35496"/>
          <a:stretch/>
        </p:blipFill>
        <p:spPr bwMode="auto">
          <a:xfrm>
            <a:off x="2498651" y="1007632"/>
            <a:ext cx="2231375" cy="3189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02A573-271C-43AF-B7E3-A9B17E7510C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901" r="-1"/>
          <a:stretch/>
        </p:blipFill>
        <p:spPr bwMode="auto">
          <a:xfrm>
            <a:off x="4730026" y="1010473"/>
            <a:ext cx="2498651" cy="3189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19BE2C-F0FE-4F67-B0FC-56E13B81573F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456" b="-4"/>
          <a:stretch/>
        </p:blipFill>
        <p:spPr bwMode="auto">
          <a:xfrm>
            <a:off x="9590568" y="1084340"/>
            <a:ext cx="2079551" cy="29937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033033E-911F-471C-8957-B281A7C38DD3}"/>
              </a:ext>
            </a:extLst>
          </p:cNvPr>
          <p:cNvGrpSpPr/>
          <p:nvPr/>
        </p:nvGrpSpPr>
        <p:grpSpPr>
          <a:xfrm>
            <a:off x="6884776" y="1089830"/>
            <a:ext cx="2705792" cy="2993708"/>
            <a:chOff x="6884776" y="1089830"/>
            <a:chExt cx="2705792" cy="299370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7E747F3-53DD-46DE-8EFA-F96A1684BA05}"/>
                </a:ext>
              </a:extLst>
            </p:cNvPr>
            <p:cNvPicPr/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 r="44647" b="-4"/>
            <a:stretch/>
          </p:blipFill>
          <p:spPr bwMode="auto">
            <a:xfrm>
              <a:off x="6884776" y="1089830"/>
              <a:ext cx="2705792" cy="299370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6A908FF-80AE-4A48-96C9-8BF6CE6AB8AF}"/>
                </a:ext>
              </a:extLst>
            </p:cNvPr>
            <p:cNvGrpSpPr/>
            <p:nvPr/>
          </p:nvGrpSpPr>
          <p:grpSpPr>
            <a:xfrm>
              <a:off x="6978650" y="2415920"/>
              <a:ext cx="395228" cy="1057530"/>
              <a:chOff x="6978650" y="2415920"/>
              <a:chExt cx="395228" cy="1057530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75210DB5-24DC-4BF5-BAFA-EA656C6C9D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31051" y="2415920"/>
                <a:ext cx="24282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3B1A7E5A-F6A1-4E9D-A278-2290FEEC6E2A}"/>
                  </a:ext>
                </a:extLst>
              </p:cNvPr>
              <p:cNvCxnSpPr/>
              <p:nvPr/>
            </p:nvCxnSpPr>
            <p:spPr>
              <a:xfrm>
                <a:off x="7131050" y="2419350"/>
                <a:ext cx="0" cy="10541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2FBBBF7-7A03-4560-AE65-0FCAF521147C}"/>
                  </a:ext>
                </a:extLst>
              </p:cNvPr>
              <p:cNvCxnSpPr/>
              <p:nvPr/>
            </p:nvCxnSpPr>
            <p:spPr>
              <a:xfrm flipH="1">
                <a:off x="6978650" y="3473450"/>
                <a:ext cx="1524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E8B2F38-88C7-407D-8E7D-E5511A5012BD}"/>
              </a:ext>
            </a:extLst>
          </p:cNvPr>
          <p:cNvSpPr/>
          <p:nvPr/>
        </p:nvSpPr>
        <p:spPr>
          <a:xfrm>
            <a:off x="0" y="5327650"/>
            <a:ext cx="4532067" cy="1266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357D6-4349-49DF-88D7-3CAE9D1F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1A9D-A2E3-49F8-9CBE-CB8B9072D4F2}" type="slidenum">
              <a:rPr lang="en-US" smtClean="0"/>
              <a:t>32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943BD6-4505-4E40-96EB-CF0B9E20D3C9}"/>
              </a:ext>
            </a:extLst>
          </p:cNvPr>
          <p:cNvSpPr/>
          <p:nvPr/>
        </p:nvSpPr>
        <p:spPr>
          <a:xfrm>
            <a:off x="7659933" y="5419010"/>
            <a:ext cx="4532067" cy="1266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1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im of my PhD">
            <a:extLst>
              <a:ext uri="{FF2B5EF4-FFF2-40B4-BE49-F238E27FC236}">
                <a16:creationId xmlns:a16="http://schemas.microsoft.com/office/drawing/2014/main" id="{8894915C-5685-99AC-507E-0EDF0BE58E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latin typeface="+mj-lt"/>
                <a:ea typeface="+mj-ea"/>
                <a:cs typeface="+mj-cs"/>
              </a:rPr>
              <a:t>Cas12a-ABEs edit endogenous sites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C8B66B42-86EC-E2E3-368E-4720456B58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01"/>
          <a:stretch/>
        </p:blipFill>
        <p:spPr>
          <a:xfrm>
            <a:off x="508325" y="2324913"/>
            <a:ext cx="8674091" cy="36404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C3165B-10FB-AECC-6F4E-64BD38EF4592}"/>
              </a:ext>
            </a:extLst>
          </p:cNvPr>
          <p:cNvSpPr txBox="1"/>
          <p:nvPr/>
        </p:nvSpPr>
        <p:spPr>
          <a:xfrm>
            <a:off x="10218292" y="5395927"/>
            <a:ext cx="26428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(Kruskal-Wallis, </a:t>
            </a:r>
          </a:p>
          <a:p>
            <a:r>
              <a:rPr lang="en-US" sz="1400" dirty="0"/>
              <a:t>Dunn post-hoc p&lt;0.05)</a:t>
            </a:r>
            <a:endParaRPr lang="nl-BE" sz="1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9DD431-5E74-4B6A-98A6-E5F90818E9BA}"/>
              </a:ext>
            </a:extLst>
          </p:cNvPr>
          <p:cNvSpPr/>
          <p:nvPr/>
        </p:nvSpPr>
        <p:spPr>
          <a:xfrm>
            <a:off x="5932624" y="1953943"/>
            <a:ext cx="6099719" cy="3953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11BAEE-3DAB-4FE9-9EDE-FC7C175F6E96}"/>
              </a:ext>
            </a:extLst>
          </p:cNvPr>
          <p:cNvGrpSpPr/>
          <p:nvPr/>
        </p:nvGrpSpPr>
        <p:grpSpPr>
          <a:xfrm>
            <a:off x="1577067" y="1088572"/>
            <a:ext cx="10244769" cy="4666339"/>
            <a:chOff x="1577067" y="1088572"/>
            <a:chExt cx="10244769" cy="466633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9C4DED6-2EF4-4D87-91ED-521BCAAC245E}"/>
                </a:ext>
              </a:extLst>
            </p:cNvPr>
            <p:cNvPicPr/>
            <p:nvPr/>
          </p:nvPicPr>
          <p:blipFill rotWithShape="1">
            <a:blip r:embed="rId3"/>
            <a:srcRect l="7587" t="57086" r="32292" b="22798"/>
            <a:stretch/>
          </p:blipFill>
          <p:spPr bwMode="auto">
            <a:xfrm>
              <a:off x="5776685" y="2380339"/>
              <a:ext cx="6045151" cy="337457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EAB66AA-32BB-4B63-84F4-CA53AAA62FEA}"/>
                </a:ext>
              </a:extLst>
            </p:cNvPr>
            <p:cNvPicPr/>
            <p:nvPr/>
          </p:nvPicPr>
          <p:blipFill rotWithShape="1">
            <a:blip r:embed="rId3"/>
            <a:srcRect t="27847" b="65767"/>
            <a:stretch/>
          </p:blipFill>
          <p:spPr bwMode="auto">
            <a:xfrm>
              <a:off x="1577067" y="1088572"/>
              <a:ext cx="9535894" cy="1015999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140757D-AD27-4980-BE77-61F23D52E1DE}"/>
                </a:ext>
              </a:extLst>
            </p:cNvPr>
            <p:cNvSpPr txBox="1"/>
            <p:nvPr/>
          </p:nvSpPr>
          <p:spPr>
            <a:xfrm>
              <a:off x="10232571" y="2554514"/>
              <a:ext cx="1196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Off-targets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76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E4645-2C38-4957-8B87-850FC815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Base edited alleles transmitted to 22 out of 24 progeny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6952AF-869B-45EF-9148-6174475F4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1704"/>
          <a:stretch/>
        </p:blipFill>
        <p:spPr>
          <a:xfrm>
            <a:off x="2206318" y="833331"/>
            <a:ext cx="7695000" cy="167618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0BE226-68C5-4CCC-A03D-88853DCB2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1A9D-A2E3-49F8-9CBE-CB8B9072D4F2}" type="slidenum">
              <a:rPr lang="en-US" smtClean="0"/>
              <a:t>34</a:t>
            </a:fld>
            <a:endParaRPr lang="en-US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069F9601-50E6-45B7-868C-4698B972F8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" t="65861" r="36381" b="-1703"/>
          <a:stretch/>
        </p:blipFill>
        <p:spPr>
          <a:xfrm>
            <a:off x="5935037" y="3424131"/>
            <a:ext cx="6050227" cy="2651549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E68BD0D9-9B47-4C0C-8A9C-1C05B86E2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68" t="65861" r="-1117" b="-1703"/>
          <a:stretch/>
        </p:blipFill>
        <p:spPr>
          <a:xfrm>
            <a:off x="862768" y="2763521"/>
            <a:ext cx="4948752" cy="383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FA9C9-78AF-4DD4-A4BA-F82F70B101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Target design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DFB8D53-D29D-4AFA-B9F1-216CABF9E1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78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14484EBC-9FF0-4CE0-A9FC-0E3CAA4F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Designing the best CRISPR experiment: Start at the end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70ED6D-3F92-4B5A-951C-F7C8F5EB6A97}"/>
              </a:ext>
            </a:extLst>
          </p:cNvPr>
          <p:cNvGrpSpPr/>
          <p:nvPr/>
        </p:nvGrpSpPr>
        <p:grpSpPr>
          <a:xfrm>
            <a:off x="361614" y="895475"/>
            <a:ext cx="11468772" cy="2690299"/>
            <a:chOff x="346234" y="4000984"/>
            <a:chExt cx="11468772" cy="26902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5E4732C-EE18-4E93-B643-9443C58D5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018" y="4409481"/>
              <a:ext cx="7592400" cy="228180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D5FBEB-29E1-4334-A00B-62130FA57619}"/>
                </a:ext>
              </a:extLst>
            </p:cNvPr>
            <p:cNvSpPr txBox="1"/>
            <p:nvPr/>
          </p:nvSpPr>
          <p:spPr>
            <a:xfrm>
              <a:off x="346234" y="4000984"/>
              <a:ext cx="2193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Gene target selection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DED782-1D3F-48F3-B74E-45EABFA34A4D}"/>
                </a:ext>
              </a:extLst>
            </p:cNvPr>
            <p:cNvSpPr txBox="1"/>
            <p:nvPr/>
          </p:nvSpPr>
          <p:spPr>
            <a:xfrm>
              <a:off x="1865397" y="5099714"/>
              <a:ext cx="11246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Oligos = gRNAs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AC31BF-51A7-4033-968C-2D671F02DD31}"/>
                </a:ext>
              </a:extLst>
            </p:cNvPr>
            <p:cNvSpPr txBox="1"/>
            <p:nvPr/>
          </p:nvSpPr>
          <p:spPr>
            <a:xfrm>
              <a:off x="3232957" y="4000984"/>
              <a:ext cx="8883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Cloning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B772FB-368B-4331-9198-3906AB06086A}"/>
                </a:ext>
              </a:extLst>
            </p:cNvPr>
            <p:cNvSpPr txBox="1"/>
            <p:nvPr/>
          </p:nvSpPr>
          <p:spPr>
            <a:xfrm>
              <a:off x="6838154" y="4000984"/>
              <a:ext cx="1612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Transformation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935D9F-93FE-463A-8AD2-38EFE749C78F}"/>
                </a:ext>
              </a:extLst>
            </p:cNvPr>
            <p:cNvSpPr txBox="1"/>
            <p:nvPr/>
          </p:nvSpPr>
          <p:spPr>
            <a:xfrm>
              <a:off x="10444118" y="5294205"/>
              <a:ext cx="13708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Phenotyping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25C7472-2C21-4D98-AE00-2B3F10315318}"/>
                </a:ext>
              </a:extLst>
            </p:cNvPr>
            <p:cNvSpPr/>
            <p:nvPr/>
          </p:nvSpPr>
          <p:spPr>
            <a:xfrm>
              <a:off x="6589711" y="5248765"/>
              <a:ext cx="159543" cy="15061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496ECBC-2577-47B3-B0AB-6A393F7B0554}"/>
                </a:ext>
              </a:extLst>
            </p:cNvPr>
            <p:cNvCxnSpPr/>
            <p:nvPr/>
          </p:nvCxnSpPr>
          <p:spPr>
            <a:xfrm>
              <a:off x="6749254" y="5409378"/>
              <a:ext cx="235744" cy="1381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60246A-44E2-43B8-B088-298E5E91C613}"/>
                </a:ext>
              </a:extLst>
            </p:cNvPr>
            <p:cNvSpPr/>
            <p:nvPr/>
          </p:nvSpPr>
          <p:spPr>
            <a:xfrm>
              <a:off x="8631658" y="4854765"/>
              <a:ext cx="14253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GTGG</a:t>
              </a:r>
              <a:r>
                <a:rPr lang="en-US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ACGT</a:t>
              </a:r>
            </a:p>
            <a:p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+1</a:t>
              </a: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795CC4-F1C0-4E90-9308-B858F4CDDC12}"/>
                </a:ext>
              </a:extLst>
            </p:cNvPr>
            <p:cNvSpPr/>
            <p:nvPr/>
          </p:nvSpPr>
          <p:spPr>
            <a:xfrm>
              <a:off x="8631658" y="5868225"/>
              <a:ext cx="14253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GTG--ACGT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-2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7A8202D-D345-4BDC-8A9E-AE7F554CB3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5802" y="5478433"/>
              <a:ext cx="562491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4C242C-D761-46E0-8A94-A4A46FB1EF86}"/>
                </a:ext>
              </a:extLst>
            </p:cNvPr>
            <p:cNvSpPr txBox="1"/>
            <p:nvPr/>
          </p:nvSpPr>
          <p:spPr>
            <a:xfrm>
              <a:off x="8616418" y="4259245"/>
              <a:ext cx="1276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Genotyping</a:t>
              </a:r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DDF151F-8FE1-4063-9B55-344BA6776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3834378"/>
            <a:ext cx="6665642" cy="2905096"/>
          </a:xfrm>
        </p:spPr>
        <p:txBody>
          <a:bodyPr>
            <a:normAutofit/>
          </a:bodyPr>
          <a:lstStyle/>
          <a:p>
            <a:r>
              <a:rPr lang="en-US" dirty="0"/>
              <a:t>What is your goal?</a:t>
            </a:r>
          </a:p>
          <a:p>
            <a:r>
              <a:rPr lang="en-US" dirty="0"/>
              <a:t>What do you need for that goal?</a:t>
            </a:r>
          </a:p>
          <a:p>
            <a:pPr lvl="1"/>
            <a:r>
              <a:rPr lang="en-US" dirty="0"/>
              <a:t>Specific variants?</a:t>
            </a:r>
          </a:p>
          <a:p>
            <a:pPr lvl="1"/>
            <a:r>
              <a:rPr lang="en-US" dirty="0"/>
              <a:t>True-breeding lines?</a:t>
            </a:r>
          </a:p>
          <a:p>
            <a:pPr lvl="1"/>
            <a:r>
              <a:rPr lang="en-US" dirty="0"/>
              <a:t>Populations of plants/cells with mutations?</a:t>
            </a:r>
          </a:p>
          <a:p>
            <a:r>
              <a:rPr lang="en-US" dirty="0"/>
              <a:t>What is your reference sequence?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EFE9E6-E2AB-4C6F-947B-EFA429FE428F}"/>
              </a:ext>
            </a:extLst>
          </p:cNvPr>
          <p:cNvSpPr/>
          <p:nvPr/>
        </p:nvSpPr>
        <p:spPr>
          <a:xfrm>
            <a:off x="7273033" y="3948353"/>
            <a:ext cx="44998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Cloning : ~10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Genotyping: 100s of hours</a:t>
            </a:r>
          </a:p>
        </p:txBody>
      </p:sp>
    </p:spTree>
    <p:extLst>
      <p:ext uri="{BB962C8B-B14F-4D97-AF65-F5344CB8AC3E}">
        <p14:creationId xmlns:p14="http://schemas.microsoft.com/office/powerpoint/2010/main" val="1959722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FA9A-E7C1-4FC5-904D-9677EE300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gRNA(s) do we use?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037514-16BC-40D7-9906-D33A4C79D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2" t="1" b="4411"/>
          <a:stretch/>
        </p:blipFill>
        <p:spPr>
          <a:xfrm>
            <a:off x="277101" y="1464269"/>
            <a:ext cx="11485398" cy="14027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5992D6-106C-48F7-8368-D611C4E72F73}"/>
              </a:ext>
            </a:extLst>
          </p:cNvPr>
          <p:cNvSpPr txBox="1"/>
          <p:nvPr/>
        </p:nvSpPr>
        <p:spPr bwMode="auto">
          <a:xfrm>
            <a:off x="586597" y="1512318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D34B7D-76E8-4454-AF3B-49C070DB0607}"/>
              </a:ext>
            </a:extLst>
          </p:cNvPr>
          <p:cNvSpPr txBox="1"/>
          <p:nvPr/>
        </p:nvSpPr>
        <p:spPr bwMode="auto">
          <a:xfrm>
            <a:off x="7683261" y="1561201"/>
            <a:ext cx="75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intron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314261-D6A1-4F0E-86E0-AE1D1F858341}"/>
              </a:ext>
            </a:extLst>
          </p:cNvPr>
          <p:cNvSpPr txBox="1"/>
          <p:nvPr/>
        </p:nvSpPr>
        <p:spPr>
          <a:xfrm>
            <a:off x="342900" y="3028950"/>
            <a:ext cx="81877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Remember to ask: What is my objective?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For a simple KO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critical domains (if known)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OR Target the middle of the gene (we use 60%)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NMD requires stop codon before last intron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5’ mutations might have alternative start (ATG) codons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regions that are easy to genotype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04736E-3FE1-44C0-81AD-AC1AD32F1A6C}"/>
              </a:ext>
            </a:extLst>
          </p:cNvPr>
          <p:cNvSpPr txBox="1"/>
          <p:nvPr/>
        </p:nvSpPr>
        <p:spPr>
          <a:xfrm>
            <a:off x="9925050" y="3000375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77 Cas9 gRNAs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778923-87CB-4F66-90AA-F438B7B13D2E}"/>
              </a:ext>
            </a:extLst>
          </p:cNvPr>
          <p:cNvCxnSpPr/>
          <p:nvPr/>
        </p:nvCxnSpPr>
        <p:spPr>
          <a:xfrm flipH="1" flipV="1">
            <a:off x="9686925" y="2876550"/>
            <a:ext cx="228600" cy="22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6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F4B42-7ADB-48E2-AE78-D2682668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Genotyping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70B0B-A7B1-426B-8A2B-EFBA9D9D4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003300"/>
            <a:ext cx="11184164" cy="5173663"/>
          </a:xfrm>
        </p:spPr>
        <p:txBody>
          <a:bodyPr>
            <a:normAutofit/>
          </a:bodyPr>
          <a:lstStyle/>
          <a:p>
            <a:r>
              <a:rPr lang="en-US" dirty="0"/>
              <a:t>Unbiased</a:t>
            </a:r>
          </a:p>
          <a:p>
            <a:pPr lvl="1"/>
            <a:r>
              <a:rPr lang="en-US" dirty="0"/>
              <a:t>Whole genome sequencing (Illumina, PacBio, Nanopore…)</a:t>
            </a:r>
          </a:p>
          <a:p>
            <a:pPr lvl="1"/>
            <a:r>
              <a:rPr lang="en-US" dirty="0"/>
              <a:t>In theory, can detect any mutation anywhere compared to reference</a:t>
            </a:r>
          </a:p>
          <a:p>
            <a:pPr lvl="1"/>
            <a:r>
              <a:rPr lang="en-US" dirty="0"/>
              <a:t>Not simple in practice given background mutation rates and sequencing errors</a:t>
            </a:r>
          </a:p>
          <a:p>
            <a:pPr lvl="2"/>
            <a:r>
              <a:rPr lang="en-US" dirty="0"/>
              <a:t>Specific controls needed to do this well</a:t>
            </a:r>
          </a:p>
          <a:p>
            <a:r>
              <a:rPr lang="en-US" dirty="0"/>
              <a:t>Biased (e.g. PCR)</a:t>
            </a:r>
          </a:p>
          <a:p>
            <a:pPr lvl="1"/>
            <a:r>
              <a:rPr lang="en-US" dirty="0"/>
              <a:t>Pretty much all genotyping methods we use to evaluate gene editing are biased, i.e., use PCR</a:t>
            </a:r>
          </a:p>
          <a:p>
            <a:pPr lvl="1"/>
            <a:r>
              <a:rPr lang="en-US" dirty="0"/>
              <a:t>It is not possible to PCR amplify every sequence in a genome</a:t>
            </a:r>
          </a:p>
          <a:p>
            <a:pPr lvl="1"/>
            <a:r>
              <a:rPr lang="en-US" dirty="0"/>
              <a:t>This sets up 2 rules:</a:t>
            </a:r>
          </a:p>
          <a:p>
            <a:pPr lvl="2"/>
            <a:r>
              <a:rPr lang="en-US" dirty="0"/>
              <a:t>1. If you cannot PCR it, why mutate it? You will never know what you made</a:t>
            </a:r>
          </a:p>
          <a:p>
            <a:pPr lvl="2"/>
            <a:r>
              <a:rPr lang="en-US" dirty="0"/>
              <a:t>2. Set up the PCR assay first, before doing anything else (cloning and transformation)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28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 dirty="0" err="1"/>
              <a:t>Genotyping</a:t>
            </a:r>
            <a:r>
              <a:rPr lang="nl-BE" dirty="0"/>
              <a:t> workflow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 bwMode="auto">
          <a:xfrm>
            <a:off x="4210586" y="1951530"/>
            <a:ext cx="2185628" cy="429309"/>
            <a:chOff x="1910175" y="1152293"/>
            <a:chExt cx="2185628" cy="429309"/>
          </a:xfrm>
        </p:grpSpPr>
        <p:grpSp>
          <p:nvGrpSpPr>
            <p:cNvPr id="8" name="Group 7"/>
            <p:cNvGrpSpPr/>
            <p:nvPr/>
          </p:nvGrpSpPr>
          <p:grpSpPr bwMode="auto">
            <a:xfrm>
              <a:off x="1910175" y="1152293"/>
              <a:ext cx="2185628" cy="298309"/>
              <a:chOff x="1504374" y="1163378"/>
              <a:chExt cx="3162300" cy="298309"/>
            </a:xfrm>
          </p:grpSpPr>
          <p:grpSp>
            <p:nvGrpSpPr>
              <p:cNvPr id="11" name="Group 10"/>
              <p:cNvGrpSpPr/>
              <p:nvPr/>
            </p:nvGrpSpPr>
            <p:grpSpPr bwMode="auto">
              <a:xfrm>
                <a:off x="1504374" y="1163378"/>
                <a:ext cx="3162300" cy="57319"/>
                <a:chOff x="1602401" y="2583318"/>
                <a:chExt cx="3162300" cy="57319"/>
              </a:xfrm>
            </p:grpSpPr>
            <p:grpSp>
              <p:nvGrpSpPr>
                <p:cNvPr id="18" name="Group 17"/>
                <p:cNvGrpSpPr/>
                <p:nvPr/>
              </p:nvGrpSpPr>
              <p:grpSpPr bwMode="auto">
                <a:xfrm>
                  <a:off x="1602401" y="2583487"/>
                  <a:ext cx="3162300" cy="57150"/>
                  <a:chOff x="1681162" y="1009650"/>
                  <a:chExt cx="3162300" cy="57150"/>
                </a:xfrm>
              </p:grpSpPr>
              <p:cxnSp>
                <p:nvCxnSpPr>
                  <p:cNvPr id="21" name="Straight Connector 20"/>
                  <p:cNvCxnSpPr>
                    <a:cxnSpLocks/>
                  </p:cNvCxnSpPr>
                  <p:nvPr/>
                </p:nvCxnSpPr>
                <p:spPr bwMode="auto">
                  <a:xfrm>
                    <a:off x="1681162" y="100965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>
                    <a:cxnSpLocks/>
                  </p:cNvCxnSpPr>
                  <p:nvPr/>
                </p:nvCxnSpPr>
                <p:spPr bwMode="auto">
                  <a:xfrm>
                    <a:off x="1681162" y="106680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" name="Straight Connector 18"/>
                <p:cNvCxnSpPr>
                  <a:cxnSpLocks/>
                </p:cNvCxnSpPr>
                <p:nvPr/>
              </p:nvCxnSpPr>
              <p:spPr bwMode="auto">
                <a:xfrm>
                  <a:off x="2936554" y="2583318"/>
                  <a:ext cx="182880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>
                  <a:cxnSpLocks/>
                </p:cNvCxnSpPr>
                <p:nvPr/>
              </p:nvCxnSpPr>
              <p:spPr bwMode="auto">
                <a:xfrm>
                  <a:off x="2936554" y="2640464"/>
                  <a:ext cx="182880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/>
              <p:cNvGrpSpPr/>
              <p:nvPr/>
            </p:nvGrpSpPr>
            <p:grpSpPr bwMode="auto">
              <a:xfrm>
                <a:off x="1504374" y="1404368"/>
                <a:ext cx="3162300" cy="57319"/>
                <a:chOff x="1602401" y="2583318"/>
                <a:chExt cx="3162300" cy="57319"/>
              </a:xfrm>
            </p:grpSpPr>
            <p:grpSp>
              <p:nvGrpSpPr>
                <p:cNvPr id="13" name="Group 12"/>
                <p:cNvGrpSpPr/>
                <p:nvPr/>
              </p:nvGrpSpPr>
              <p:grpSpPr bwMode="auto">
                <a:xfrm>
                  <a:off x="1602401" y="2583487"/>
                  <a:ext cx="3162300" cy="57150"/>
                  <a:chOff x="1681162" y="1009650"/>
                  <a:chExt cx="3162300" cy="57150"/>
                </a:xfrm>
              </p:grpSpPr>
              <p:cxnSp>
                <p:nvCxnSpPr>
                  <p:cNvPr id="16" name="Straight Connector 15"/>
                  <p:cNvCxnSpPr>
                    <a:cxnSpLocks/>
                  </p:cNvCxnSpPr>
                  <p:nvPr/>
                </p:nvCxnSpPr>
                <p:spPr bwMode="auto">
                  <a:xfrm>
                    <a:off x="1681162" y="100965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>
                    <a:cxnSpLocks/>
                  </p:cNvCxnSpPr>
                  <p:nvPr/>
                </p:nvCxnSpPr>
                <p:spPr bwMode="auto">
                  <a:xfrm>
                    <a:off x="1681162" y="106680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" name="Straight Connector 13"/>
                <p:cNvCxnSpPr>
                  <a:cxnSpLocks/>
                </p:cNvCxnSpPr>
                <p:nvPr/>
              </p:nvCxnSpPr>
              <p:spPr bwMode="auto">
                <a:xfrm>
                  <a:off x="2936554" y="2583318"/>
                  <a:ext cx="18288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>
                  <a:cxnSpLocks/>
                </p:cNvCxnSpPr>
                <p:nvPr/>
              </p:nvCxnSpPr>
              <p:spPr bwMode="auto">
                <a:xfrm>
                  <a:off x="2936554" y="2640464"/>
                  <a:ext cx="18288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" name="Straight Arrow Connector 8"/>
            <p:cNvCxnSpPr>
              <a:cxnSpLocks/>
            </p:cNvCxnSpPr>
            <p:nvPr/>
          </p:nvCxnSpPr>
          <p:spPr bwMode="auto">
            <a:xfrm>
              <a:off x="2125044" y="1581602"/>
              <a:ext cx="28575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cxnSpLocks/>
            </p:cNvCxnSpPr>
            <p:nvPr/>
          </p:nvCxnSpPr>
          <p:spPr bwMode="auto">
            <a:xfrm flipH="1">
              <a:off x="3372819" y="1581602"/>
              <a:ext cx="28575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 bwMode="auto">
          <a:xfrm>
            <a:off x="4301154" y="3076396"/>
            <a:ext cx="2004495" cy="1095506"/>
            <a:chOff x="1542017" y="3718273"/>
            <a:chExt cx="3777995" cy="1095527"/>
          </a:xfrm>
        </p:grpSpPr>
        <p:grpSp>
          <p:nvGrpSpPr>
            <p:cNvPr id="24" name="Group 23"/>
            <p:cNvGrpSpPr/>
            <p:nvPr/>
          </p:nvGrpSpPr>
          <p:grpSpPr bwMode="auto">
            <a:xfrm>
              <a:off x="1542017" y="3886886"/>
              <a:ext cx="3162299" cy="57318"/>
              <a:chOff x="1602401" y="2583318"/>
              <a:chExt cx="3162300" cy="57319"/>
            </a:xfrm>
          </p:grpSpPr>
          <p:grpSp>
            <p:nvGrpSpPr>
              <p:cNvPr id="55" name="Group 54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58" name="Straight Connector 57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 bwMode="auto">
            <a:xfrm>
              <a:off x="1938038" y="3718273"/>
              <a:ext cx="3162299" cy="57318"/>
              <a:chOff x="1602401" y="2583318"/>
              <a:chExt cx="3162300" cy="57319"/>
            </a:xfrm>
          </p:grpSpPr>
          <p:grpSp>
            <p:nvGrpSpPr>
              <p:cNvPr id="50" name="Group 49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53" name="Straight Connector 52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1" name="Straight Connector 50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auto">
            <a:xfrm>
              <a:off x="1587628" y="4305108"/>
              <a:ext cx="3162299" cy="57318"/>
              <a:chOff x="1602401" y="2583318"/>
              <a:chExt cx="3162300" cy="57319"/>
            </a:xfrm>
          </p:grpSpPr>
          <p:grpSp>
            <p:nvGrpSpPr>
              <p:cNvPr id="45" name="Group 44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48" name="Straight Connector 47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Straight Connector 45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 bwMode="auto">
            <a:xfrm>
              <a:off x="2157713" y="4525864"/>
              <a:ext cx="3162299" cy="57318"/>
              <a:chOff x="1602401" y="2583318"/>
              <a:chExt cx="3162300" cy="57319"/>
            </a:xfrm>
          </p:grpSpPr>
          <p:grpSp>
            <p:nvGrpSpPr>
              <p:cNvPr id="40" name="Group 39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43" name="Straight Connector 42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Connector 40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 bwMode="auto">
            <a:xfrm>
              <a:off x="1886440" y="4101019"/>
              <a:ext cx="3162299" cy="57324"/>
              <a:chOff x="1602401" y="2583318"/>
              <a:chExt cx="3162300" cy="57325"/>
            </a:xfrm>
          </p:grpSpPr>
          <p:grpSp>
            <p:nvGrpSpPr>
              <p:cNvPr id="35" name="Group 34"/>
              <p:cNvGrpSpPr/>
              <p:nvPr/>
            </p:nvGrpSpPr>
            <p:grpSpPr bwMode="auto">
              <a:xfrm>
                <a:off x="1602401" y="2583487"/>
                <a:ext cx="3162300" cy="57155"/>
                <a:chOff x="1681162" y="1009650"/>
                <a:chExt cx="3162300" cy="57155"/>
              </a:xfrm>
            </p:grpSpPr>
            <p:cxnSp>
              <p:nvCxnSpPr>
                <p:cNvPr id="38" name="Straight Connector 37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>
                  <a:cxnSpLocks/>
                </p:cNvCxnSpPr>
                <p:nvPr/>
              </p:nvCxnSpPr>
              <p:spPr bwMode="auto">
                <a:xfrm>
                  <a:off x="1681162" y="1066806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Straight Connector 35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cxnSpLocks/>
              </p:cNvCxnSpPr>
              <p:nvPr/>
            </p:nvCxnSpPr>
            <p:spPr bwMode="auto">
              <a:xfrm>
                <a:off x="2936554" y="2640471"/>
                <a:ext cx="182879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 bwMode="auto">
            <a:xfrm>
              <a:off x="2093596" y="4756482"/>
              <a:ext cx="3162299" cy="57318"/>
              <a:chOff x="1602401" y="2583318"/>
              <a:chExt cx="3162300" cy="57319"/>
            </a:xfrm>
          </p:grpSpPr>
          <p:grpSp>
            <p:nvGrpSpPr>
              <p:cNvPr id="30" name="Group 29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33" name="Straight Connector 32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/>
          <p:cNvSpPr txBox="1"/>
          <p:nvPr/>
        </p:nvSpPr>
        <p:spPr bwMode="auto">
          <a:xfrm>
            <a:off x="5408659" y="2474128"/>
            <a:ext cx="242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PCR amplify target gene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 bwMode="auto">
          <a:xfrm>
            <a:off x="6205368" y="3218705"/>
            <a:ext cx="1512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Mixture of amplicons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 bwMode="auto">
          <a:xfrm>
            <a:off x="3740849" y="1786238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Δ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-3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 bwMode="auto">
          <a:xfrm>
            <a:off x="3778295" y="2030574"/>
            <a:ext cx="427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wt</a:t>
            </a:r>
          </a:p>
        </p:txBody>
      </p:sp>
      <p:sp>
        <p:nvSpPr>
          <p:cNvPr id="93" name="TextBox 92"/>
          <p:cNvSpPr txBox="1"/>
          <p:nvPr/>
        </p:nvSpPr>
        <p:spPr bwMode="auto">
          <a:xfrm>
            <a:off x="6450177" y="1959549"/>
            <a:ext cx="1106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Alleles present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19BFC19-8631-4063-849E-0E1E0EF77641}"/>
              </a:ext>
            </a:extLst>
          </p:cNvPr>
          <p:cNvSpPr txBox="1"/>
          <p:nvPr/>
        </p:nvSpPr>
        <p:spPr>
          <a:xfrm>
            <a:off x="4546120" y="957532"/>
            <a:ext cx="1608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DNA extraction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F52D209-65FB-4F85-AAC8-4E0101222C45}"/>
              </a:ext>
            </a:extLst>
          </p:cNvPr>
          <p:cNvCxnSpPr>
            <a:cxnSpLocks/>
          </p:cNvCxnSpPr>
          <p:nvPr/>
        </p:nvCxnSpPr>
        <p:spPr bwMode="auto">
          <a:xfrm>
            <a:off x="5311141" y="2375810"/>
            <a:ext cx="0" cy="51245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5A98C576-D492-4826-BFC4-94CE6D536409}"/>
              </a:ext>
            </a:extLst>
          </p:cNvPr>
          <p:cNvCxnSpPr>
            <a:cxnSpLocks/>
          </p:cNvCxnSpPr>
          <p:nvPr/>
        </p:nvCxnSpPr>
        <p:spPr bwMode="auto">
          <a:xfrm>
            <a:off x="5311141" y="1294633"/>
            <a:ext cx="0" cy="51245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7598231-1373-4CE5-8649-BA30C9ABB838}"/>
              </a:ext>
            </a:extLst>
          </p:cNvPr>
          <p:cNvGrpSpPr/>
          <p:nvPr/>
        </p:nvGrpSpPr>
        <p:grpSpPr>
          <a:xfrm>
            <a:off x="85725" y="3974571"/>
            <a:ext cx="4787660" cy="2507461"/>
            <a:chOff x="85725" y="3974571"/>
            <a:chExt cx="4787660" cy="2507461"/>
          </a:xfrm>
        </p:grpSpPr>
        <p:cxnSp>
          <p:nvCxnSpPr>
            <p:cNvPr id="98" name="Straight Arrow Connector 97"/>
            <p:cNvCxnSpPr>
              <a:cxnSpLocks/>
            </p:cNvCxnSpPr>
            <p:nvPr/>
          </p:nvCxnSpPr>
          <p:spPr bwMode="auto">
            <a:xfrm flipH="1">
              <a:off x="3888553" y="3974571"/>
              <a:ext cx="407506" cy="45924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F8B70E9-7D91-4C35-90DC-9B3BA578F76C}"/>
                </a:ext>
              </a:extLst>
            </p:cNvPr>
            <p:cNvGrpSpPr/>
            <p:nvPr/>
          </p:nvGrpSpPr>
          <p:grpSpPr>
            <a:xfrm>
              <a:off x="211169" y="4573433"/>
              <a:ext cx="4556139" cy="1743761"/>
              <a:chOff x="106394" y="4478183"/>
              <a:chExt cx="4556139" cy="1743761"/>
            </a:xfrm>
          </p:grpSpPr>
          <p:sp>
            <p:nvSpPr>
              <p:cNvPr id="106" name="TextBox 105"/>
              <p:cNvSpPr txBox="1"/>
              <p:nvPr/>
            </p:nvSpPr>
            <p:spPr bwMode="auto">
              <a:xfrm>
                <a:off x="2251345" y="4478183"/>
                <a:ext cx="17442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Sanger </a:t>
                </a:r>
                <a:r>
                  <a:rPr kumimoji="0" lang="nl-B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sequencing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pic>
            <p:nvPicPr>
              <p:cNvPr id="4098" name="Picture 2" descr="Tide"/>
              <p:cNvPicPr>
                <a:picLocks noChangeAspect="1" noChangeArrowheads="1"/>
              </p:cNvPicPr>
              <p:nvPr/>
            </p:nvPicPr>
            <p:blipFill>
              <a:blip r:embed="rId2"/>
              <a:stretch/>
            </p:blipFill>
            <p:spPr bwMode="auto">
              <a:xfrm>
                <a:off x="106394" y="5257975"/>
                <a:ext cx="2443460" cy="823397"/>
              </a:xfrm>
              <a:prstGeom prst="rect">
                <a:avLst/>
              </a:prstGeom>
              <a:noFill/>
            </p:spPr>
          </p:pic>
          <p:grpSp>
            <p:nvGrpSpPr>
              <p:cNvPr id="66" name="Group 65"/>
              <p:cNvGrpSpPr/>
              <p:nvPr/>
            </p:nvGrpSpPr>
            <p:grpSpPr bwMode="auto">
              <a:xfrm>
                <a:off x="2648362" y="5396840"/>
                <a:ext cx="2014171" cy="825104"/>
                <a:chOff x="4600826" y="5971559"/>
                <a:chExt cx="2014171" cy="825104"/>
              </a:xfrm>
            </p:grpSpPr>
            <p:pic>
              <p:nvPicPr>
                <p:cNvPr id="63" name="Picture 62"/>
                <p:cNvPicPr>
                  <a:picLocks noChangeAspect="1"/>
                </p:cNvPicPr>
                <p:nvPr/>
              </p:nvPicPr>
              <p:blipFill>
                <a:blip r:embed="rId3"/>
                <a:srcRect t="5727" b="33346"/>
                <a:stretch/>
              </p:blipFill>
              <p:spPr bwMode="auto">
                <a:xfrm>
                  <a:off x="4600826" y="5971559"/>
                  <a:ext cx="1354243" cy="825104"/>
                </a:xfrm>
                <a:prstGeom prst="rect">
                  <a:avLst/>
                </a:prstGeom>
              </p:spPr>
            </p:pic>
            <p:sp>
              <p:nvSpPr>
                <p:cNvPr id="65" name="TextBox 64"/>
                <p:cNvSpPr txBox="1"/>
                <p:nvPr/>
              </p:nvSpPr>
              <p:spPr bwMode="auto">
                <a:xfrm>
                  <a:off x="6136981" y="6200105"/>
                  <a:ext cx="4780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ICE</a:t>
                  </a: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</p:grpSp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11768D43-6CC7-4C7B-919E-E64B014FE3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6998" t="46589" b="39766"/>
              <a:stretch/>
            </p:blipFill>
            <p:spPr bwMode="auto">
              <a:xfrm>
                <a:off x="147724" y="4853931"/>
                <a:ext cx="4269000" cy="342882"/>
              </a:xfrm>
              <a:prstGeom prst="rect">
                <a:avLst/>
              </a:prstGeom>
            </p:spPr>
          </p:pic>
        </p:grp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2F015EB-4A71-4473-B950-139579F809E7}"/>
                </a:ext>
              </a:extLst>
            </p:cNvPr>
            <p:cNvSpPr/>
            <p:nvPr/>
          </p:nvSpPr>
          <p:spPr>
            <a:xfrm>
              <a:off x="85725" y="4532462"/>
              <a:ext cx="4787660" cy="194957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DE97B68-DD3B-48F3-B71E-326A2109FA9E}"/>
              </a:ext>
            </a:extLst>
          </p:cNvPr>
          <p:cNvGrpSpPr/>
          <p:nvPr/>
        </p:nvGrpSpPr>
        <p:grpSpPr>
          <a:xfrm>
            <a:off x="4988808" y="4251155"/>
            <a:ext cx="2726442" cy="2297552"/>
            <a:chOff x="4988808" y="4251155"/>
            <a:chExt cx="2726442" cy="2297552"/>
          </a:xfrm>
        </p:grpSpPr>
        <p:cxnSp>
          <p:nvCxnSpPr>
            <p:cNvPr id="99" name="Straight Arrow Connector 98"/>
            <p:cNvCxnSpPr>
              <a:cxnSpLocks/>
            </p:cNvCxnSpPr>
            <p:nvPr/>
          </p:nvCxnSpPr>
          <p:spPr bwMode="auto">
            <a:xfrm>
              <a:off x="5801948" y="4251155"/>
              <a:ext cx="0" cy="32138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C0858-8AB0-4CF9-A790-983BFB4EC32A}"/>
                </a:ext>
              </a:extLst>
            </p:cNvPr>
            <p:cNvGrpSpPr/>
            <p:nvPr/>
          </p:nvGrpSpPr>
          <p:grpSpPr>
            <a:xfrm>
              <a:off x="4988808" y="4776249"/>
              <a:ext cx="2543670" cy="1684037"/>
              <a:chOff x="4788783" y="4785774"/>
              <a:chExt cx="2543670" cy="1684037"/>
            </a:xfrm>
          </p:grpSpPr>
          <p:sp>
            <p:nvSpPr>
              <p:cNvPr id="107" name="TextBox 106"/>
              <p:cNvSpPr txBox="1"/>
              <p:nvPr/>
            </p:nvSpPr>
            <p:spPr bwMode="auto">
              <a:xfrm>
                <a:off x="4788783" y="5064498"/>
                <a:ext cx="15035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Heteroduplex analysis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pic>
            <p:nvPicPr>
              <p:cNvPr id="77" name="Picture 76" descr="C:\Users\Tom\Dropbox\Protocols\heteroduplex example.jpg">
                <a:extLst>
                  <a:ext uri="{FF2B5EF4-FFF2-40B4-BE49-F238E27FC236}">
                    <a16:creationId xmlns:a16="http://schemas.microsoft.com/office/drawing/2014/main" id="{F97C0CE8-C0DE-4432-BCC9-F19A980E5D55}"/>
                  </a:ext>
                </a:extLst>
              </p:cNvPr>
              <p:cNvPicPr/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37" r="74316"/>
              <a:stretch/>
            </p:blipFill>
            <p:spPr bwMode="auto">
              <a:xfrm>
                <a:off x="6141888" y="4785774"/>
                <a:ext cx="1190565" cy="16840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92131BFC-9E96-4CA6-9C45-C51E107D6E86}"/>
                </a:ext>
              </a:extLst>
            </p:cNvPr>
            <p:cNvSpPr/>
            <p:nvPr/>
          </p:nvSpPr>
          <p:spPr bwMode="auto">
            <a:xfrm>
              <a:off x="5057775" y="4599137"/>
              <a:ext cx="2657475" cy="194957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8983E72-B319-4AD3-813B-5A7BF66B4783}"/>
              </a:ext>
            </a:extLst>
          </p:cNvPr>
          <p:cNvGrpSpPr/>
          <p:nvPr/>
        </p:nvGrpSpPr>
        <p:grpSpPr>
          <a:xfrm>
            <a:off x="6587317" y="3837137"/>
            <a:ext cx="3928283" cy="1858813"/>
            <a:chOff x="6587317" y="3837137"/>
            <a:chExt cx="3928283" cy="1858813"/>
          </a:xfrm>
        </p:grpSpPr>
        <p:cxnSp>
          <p:nvCxnSpPr>
            <p:cNvPr id="104" name="Straight Arrow Connector 103"/>
            <p:cNvCxnSpPr>
              <a:cxnSpLocks/>
            </p:cNvCxnSpPr>
            <p:nvPr/>
          </p:nvCxnSpPr>
          <p:spPr bwMode="auto">
            <a:xfrm>
              <a:off x="6587317" y="4038148"/>
              <a:ext cx="1297226" cy="309565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B868EBB-21DB-4CFB-94CB-0AEFBC829539}"/>
                </a:ext>
              </a:extLst>
            </p:cNvPr>
            <p:cNvGrpSpPr/>
            <p:nvPr/>
          </p:nvGrpSpPr>
          <p:grpSpPr>
            <a:xfrm>
              <a:off x="8296578" y="3878637"/>
              <a:ext cx="1959062" cy="1743933"/>
              <a:chOff x="8248953" y="3869112"/>
              <a:chExt cx="1959062" cy="1743933"/>
            </a:xfrm>
          </p:grpSpPr>
          <p:pic>
            <p:nvPicPr>
              <p:cNvPr id="110" name="Picture 2"/>
              <p:cNvPicPr>
                <a:picLocks noChangeAspect="1" noChangeArrowheads="1"/>
              </p:cNvPicPr>
              <p:nvPr/>
            </p:nvPicPr>
            <p:blipFill>
              <a:blip r:embed="rId6"/>
              <a:srcRect t="5625" b="15525"/>
              <a:stretch/>
            </p:blipFill>
            <p:spPr bwMode="auto">
              <a:xfrm>
                <a:off x="8402938" y="4187163"/>
                <a:ext cx="1652457" cy="142588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" name="TextBox 108"/>
              <p:cNvSpPr txBox="1"/>
              <p:nvPr/>
            </p:nvSpPr>
            <p:spPr bwMode="auto">
              <a:xfrm>
                <a:off x="8248953" y="3869112"/>
                <a:ext cx="19590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Amplicon</a:t>
                </a:r>
                <a:r>
                  <a: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:r>
                  <a:rPr kumimoji="0" lang="nl-B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sequencing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p:grp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97013C5-259F-4124-86D8-96B3B9426909}"/>
                </a:ext>
              </a:extLst>
            </p:cNvPr>
            <p:cNvSpPr/>
            <p:nvPr/>
          </p:nvSpPr>
          <p:spPr bwMode="auto">
            <a:xfrm>
              <a:off x="7981837" y="3837137"/>
              <a:ext cx="2533763" cy="185881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532827-65AB-4B14-8A5E-5CA3D4F37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201"/>
          <a:stretch/>
        </p:blipFill>
        <p:spPr>
          <a:xfrm>
            <a:off x="2086097" y="3595676"/>
            <a:ext cx="8019806" cy="3121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99820-070C-4C52-983F-DD69434C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Example of Sanger chromatogram with overlapping peaks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24EC2-993F-43EB-990C-DE78F6510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~20%</a:t>
            </a:r>
          </a:p>
          <a:p>
            <a:r>
              <a:rPr lang="en-US" dirty="0"/>
              <a:t>Fast (next day)</a:t>
            </a:r>
          </a:p>
          <a:p>
            <a:r>
              <a:rPr lang="en-US" dirty="0"/>
              <a:t>Quantitative with online programs, allele determination</a:t>
            </a:r>
          </a:p>
          <a:p>
            <a:r>
              <a:rPr lang="en-US" dirty="0"/>
              <a:t>Bread and butter in my lab</a:t>
            </a:r>
          </a:p>
          <a:p>
            <a:r>
              <a:rPr lang="en-US" dirty="0"/>
              <a:t>Take care! There are a lot of errors that can also result in overlapping peaks</a:t>
            </a:r>
          </a:p>
        </p:txBody>
      </p:sp>
    </p:spTree>
    <p:extLst>
      <p:ext uri="{BB962C8B-B14F-4D97-AF65-F5344CB8AC3E}">
        <p14:creationId xmlns:p14="http://schemas.microsoft.com/office/powerpoint/2010/main" val="3862128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C1C6AD-AF3B-4172-8EA6-FE359AAFAE9E}"/>
              </a:ext>
            </a:extLst>
          </p:cNvPr>
          <p:cNvGrpSpPr/>
          <p:nvPr/>
        </p:nvGrpSpPr>
        <p:grpSpPr>
          <a:xfrm>
            <a:off x="2079172" y="3527464"/>
            <a:ext cx="9161472" cy="3189365"/>
            <a:chOff x="485630" y="2354993"/>
            <a:chExt cx="5425943" cy="18889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070EA7-5D53-413E-BD94-AD3009821C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67" t="29695" r="4613" b="29779"/>
            <a:stretch/>
          </p:blipFill>
          <p:spPr>
            <a:xfrm flipH="1">
              <a:off x="485630" y="2735632"/>
              <a:ext cx="4000645" cy="1508281"/>
            </a:xfrm>
            <a:prstGeom prst="rect">
              <a:avLst/>
            </a:prstGeom>
          </p:spPr>
        </p:pic>
        <p:sp>
          <p:nvSpPr>
            <p:cNvPr id="6" name="TextBox 28">
              <a:extLst>
                <a:ext uri="{FF2B5EF4-FFF2-40B4-BE49-F238E27FC236}">
                  <a16:creationId xmlns:a16="http://schemas.microsoft.com/office/drawing/2014/main" id="{793E5C5D-C450-4074-871E-DA6BBD1B1BA1}"/>
                </a:ext>
              </a:extLst>
            </p:cNvPr>
            <p:cNvSpPr txBox="1"/>
            <p:nvPr/>
          </p:nvSpPr>
          <p:spPr>
            <a:xfrm>
              <a:off x="1579103" y="2354993"/>
              <a:ext cx="2065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dirty="0"/>
                <a:t>Independent events</a:t>
              </a:r>
              <a:endParaRPr lang="en-US" dirty="0"/>
            </a:p>
          </p:txBody>
        </p:sp>
        <p:sp>
          <p:nvSpPr>
            <p:cNvPr id="7" name="TextBox 29">
              <a:extLst>
                <a:ext uri="{FF2B5EF4-FFF2-40B4-BE49-F238E27FC236}">
                  <a16:creationId xmlns:a16="http://schemas.microsoft.com/office/drawing/2014/main" id="{1C198DB7-CE60-4199-86C4-8A8BF8DD0398}"/>
                </a:ext>
              </a:extLst>
            </p:cNvPr>
            <p:cNvSpPr txBox="1"/>
            <p:nvPr/>
          </p:nvSpPr>
          <p:spPr>
            <a:xfrm>
              <a:off x="4016520" y="2427771"/>
              <a:ext cx="4271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dirty="0"/>
                <a:t>wt</a:t>
              </a:r>
              <a:endParaRPr lang="en-US" dirty="0"/>
            </a:p>
          </p:txBody>
        </p:sp>
        <p:sp>
          <p:nvSpPr>
            <p:cNvPr id="8" name="TextBox 30">
              <a:extLst>
                <a:ext uri="{FF2B5EF4-FFF2-40B4-BE49-F238E27FC236}">
                  <a16:creationId xmlns:a16="http://schemas.microsoft.com/office/drawing/2014/main" id="{691B44C1-F56E-477E-B0F6-43DBD90EC341}"/>
                </a:ext>
              </a:extLst>
            </p:cNvPr>
            <p:cNvSpPr txBox="1"/>
            <p:nvPr/>
          </p:nvSpPr>
          <p:spPr>
            <a:xfrm>
              <a:off x="3529393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9" name="TextBox 31">
              <a:extLst>
                <a:ext uri="{FF2B5EF4-FFF2-40B4-BE49-F238E27FC236}">
                  <a16:creationId xmlns:a16="http://schemas.microsoft.com/office/drawing/2014/main" id="{87A0E000-5D7F-4496-BF3B-D53A9AC0085C}"/>
                </a:ext>
              </a:extLst>
            </p:cNvPr>
            <p:cNvSpPr txBox="1"/>
            <p:nvPr/>
          </p:nvSpPr>
          <p:spPr>
            <a:xfrm>
              <a:off x="3260678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0" name="TextBox 32">
              <a:extLst>
                <a:ext uri="{FF2B5EF4-FFF2-40B4-BE49-F238E27FC236}">
                  <a16:creationId xmlns:a16="http://schemas.microsoft.com/office/drawing/2014/main" id="{BF6636D8-23F1-43D6-87C2-17CB0FC4AA65}"/>
                </a:ext>
              </a:extLst>
            </p:cNvPr>
            <p:cNvSpPr txBox="1"/>
            <p:nvPr/>
          </p:nvSpPr>
          <p:spPr>
            <a:xfrm>
              <a:off x="2991964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1" name="TextBox 33">
              <a:extLst>
                <a:ext uri="{FF2B5EF4-FFF2-40B4-BE49-F238E27FC236}">
                  <a16:creationId xmlns:a16="http://schemas.microsoft.com/office/drawing/2014/main" id="{AAE4A86D-04C3-4DAD-A0C9-3054BAFC4D4F}"/>
                </a:ext>
              </a:extLst>
            </p:cNvPr>
            <p:cNvSpPr txBox="1"/>
            <p:nvPr/>
          </p:nvSpPr>
          <p:spPr>
            <a:xfrm>
              <a:off x="2723250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2" name="TextBox 34">
              <a:extLst>
                <a:ext uri="{FF2B5EF4-FFF2-40B4-BE49-F238E27FC236}">
                  <a16:creationId xmlns:a16="http://schemas.microsoft.com/office/drawing/2014/main" id="{03939096-A958-4F2F-980F-B861600CD804}"/>
                </a:ext>
              </a:extLst>
            </p:cNvPr>
            <p:cNvSpPr txBox="1"/>
            <p:nvPr/>
          </p:nvSpPr>
          <p:spPr>
            <a:xfrm>
              <a:off x="2454536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3" name="TextBox 35">
              <a:extLst>
                <a:ext uri="{FF2B5EF4-FFF2-40B4-BE49-F238E27FC236}">
                  <a16:creationId xmlns:a16="http://schemas.microsoft.com/office/drawing/2014/main" id="{E6908A14-8F0A-4511-94C6-F7D6FDD26C09}"/>
                </a:ext>
              </a:extLst>
            </p:cNvPr>
            <p:cNvSpPr txBox="1"/>
            <p:nvPr/>
          </p:nvSpPr>
          <p:spPr>
            <a:xfrm>
              <a:off x="2185822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760A0FB5-A017-4E91-B516-EFF794A3C8D5}"/>
                </a:ext>
              </a:extLst>
            </p:cNvPr>
            <p:cNvSpPr txBox="1"/>
            <p:nvPr/>
          </p:nvSpPr>
          <p:spPr>
            <a:xfrm>
              <a:off x="1636582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791D357B-876A-4761-8F74-B3B284E4E64D}"/>
                </a:ext>
              </a:extLst>
            </p:cNvPr>
            <p:cNvSpPr txBox="1"/>
            <p:nvPr/>
          </p:nvSpPr>
          <p:spPr>
            <a:xfrm>
              <a:off x="1335676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6" name="TextBox 38">
              <a:extLst>
                <a:ext uri="{FF2B5EF4-FFF2-40B4-BE49-F238E27FC236}">
                  <a16:creationId xmlns:a16="http://schemas.microsoft.com/office/drawing/2014/main" id="{2975DBB9-9F61-456C-836E-ABCFCC03A2E3}"/>
                </a:ext>
              </a:extLst>
            </p:cNvPr>
            <p:cNvSpPr txBox="1"/>
            <p:nvPr/>
          </p:nvSpPr>
          <p:spPr>
            <a:xfrm>
              <a:off x="1068325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F1C47D-AE9B-4064-BE95-6348F4FD8E35}"/>
                </a:ext>
              </a:extLst>
            </p:cNvPr>
            <p:cNvCxnSpPr/>
            <p:nvPr/>
          </p:nvCxnSpPr>
          <p:spPr>
            <a:xfrm>
              <a:off x="923936" y="2563158"/>
              <a:ext cx="30175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0C7246D-49F9-4C74-BDDC-7C29D517A9AF}"/>
                </a:ext>
              </a:extLst>
            </p:cNvPr>
            <p:cNvCxnSpPr/>
            <p:nvPr/>
          </p:nvCxnSpPr>
          <p:spPr>
            <a:xfrm flipH="1">
              <a:off x="4394200" y="3831494"/>
              <a:ext cx="274320" cy="0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51">
              <a:extLst>
                <a:ext uri="{FF2B5EF4-FFF2-40B4-BE49-F238E27FC236}">
                  <a16:creationId xmlns:a16="http://schemas.microsoft.com/office/drawing/2014/main" id="{C3E99AAB-E450-4B44-8417-6068EFC290E1}"/>
                </a:ext>
              </a:extLst>
            </p:cNvPr>
            <p:cNvSpPr txBox="1"/>
            <p:nvPr/>
          </p:nvSpPr>
          <p:spPr>
            <a:xfrm>
              <a:off x="4630928" y="3677605"/>
              <a:ext cx="1119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sz="1400" dirty="0"/>
                <a:t>Homoduplex</a:t>
              </a:r>
              <a:endParaRPr lang="en-US" sz="1400" dirty="0"/>
            </a:p>
          </p:txBody>
        </p:sp>
        <p:sp>
          <p:nvSpPr>
            <p:cNvPr id="20" name="TextBox 53">
              <a:extLst>
                <a:ext uri="{FF2B5EF4-FFF2-40B4-BE49-F238E27FC236}">
                  <a16:creationId xmlns:a16="http://schemas.microsoft.com/office/drawing/2014/main" id="{D5278179-44E1-494D-A620-CDA0A1DB995E}"/>
                </a:ext>
              </a:extLst>
            </p:cNvPr>
            <p:cNvSpPr txBox="1"/>
            <p:nvPr/>
          </p:nvSpPr>
          <p:spPr>
            <a:xfrm>
              <a:off x="4576336" y="3177018"/>
              <a:ext cx="13352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sz="1400" dirty="0"/>
                <a:t>Heteroduplexes</a:t>
              </a:r>
              <a:endParaRPr lang="en-US" sz="1400" dirty="0"/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0D0DAA0E-30B7-4C8B-8E42-89D0ABF6C134}"/>
                </a:ext>
              </a:extLst>
            </p:cNvPr>
            <p:cNvSpPr/>
            <p:nvPr/>
          </p:nvSpPr>
          <p:spPr>
            <a:xfrm>
              <a:off x="4394200" y="3031870"/>
              <a:ext cx="159894" cy="613839"/>
            </a:xfrm>
            <a:prstGeom prst="rightBrac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1F3828A-2606-4288-8EDE-D13737E7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Example of heteroduplex retention using polyacrylamide gel electrophoresis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E1593-A95A-4BAF-9DA4-F0345AA4C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462" y="885226"/>
            <a:ext cx="11438164" cy="2513211"/>
          </a:xfrm>
        </p:spPr>
        <p:txBody>
          <a:bodyPr>
            <a:normAutofit/>
          </a:bodyPr>
          <a:lstStyle/>
          <a:p>
            <a:r>
              <a:rPr lang="en-US" dirty="0"/>
              <a:t>Sensitivity ~10%</a:t>
            </a:r>
          </a:p>
          <a:p>
            <a:r>
              <a:rPr lang="en-US" dirty="0"/>
              <a:t>Fast (half a day?)</a:t>
            </a:r>
          </a:p>
          <a:p>
            <a:r>
              <a:rPr lang="en-US" dirty="0"/>
              <a:t>Qualitative: mutant or not</a:t>
            </a:r>
          </a:p>
          <a:p>
            <a:r>
              <a:rPr lang="en-US" dirty="0"/>
              <a:t>I did a lot of these as a postdoc, limited scale by gel rigs, not every amplicon gives such clear bands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F767A1-9639-4A25-B6C4-F3D88FFECF2D}"/>
              </a:ext>
            </a:extLst>
          </p:cNvPr>
          <p:cNvSpPr txBox="1"/>
          <p:nvPr/>
        </p:nvSpPr>
        <p:spPr>
          <a:xfrm>
            <a:off x="8844974" y="6409335"/>
            <a:ext cx="238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15% Polyacrylamide gel</a:t>
            </a:r>
          </a:p>
        </p:txBody>
      </p:sp>
    </p:spTree>
    <p:extLst>
      <p:ext uri="{BB962C8B-B14F-4D97-AF65-F5344CB8AC3E}">
        <p14:creationId xmlns:p14="http://schemas.microsoft.com/office/powerpoint/2010/main" val="1731252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C030C87-26DA-4B12-993F-9F7AD96EF36A}"/>
              </a:ext>
            </a:extLst>
          </p:cNvPr>
          <p:cNvGrpSpPr/>
          <p:nvPr/>
        </p:nvGrpSpPr>
        <p:grpSpPr>
          <a:xfrm>
            <a:off x="3110142" y="3160643"/>
            <a:ext cx="6910841" cy="3697357"/>
            <a:chOff x="6525358" y="1278622"/>
            <a:chExt cx="5579830" cy="298525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6FE1E14-817D-4D94-958E-0A250710E9D7}"/>
                </a:ext>
              </a:extLst>
            </p:cNvPr>
            <p:cNvGrpSpPr/>
            <p:nvPr/>
          </p:nvGrpSpPr>
          <p:grpSpPr>
            <a:xfrm>
              <a:off x="6525358" y="1278622"/>
              <a:ext cx="4035977" cy="2228247"/>
              <a:chOff x="3980624" y="2020306"/>
              <a:chExt cx="4035977" cy="2228247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6E9D951-1E0B-4561-9124-7A7AD0761B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0" t="31243" r="40167" b="41423"/>
              <a:stretch/>
            </p:blipFill>
            <p:spPr>
              <a:xfrm>
                <a:off x="3980624" y="2784677"/>
                <a:ext cx="4035977" cy="1463876"/>
              </a:xfrm>
              <a:prstGeom prst="rect">
                <a:avLst/>
              </a:prstGeom>
            </p:spPr>
          </p:pic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430BCD7-1513-474F-AC2E-132FE5BA503B}"/>
                  </a:ext>
                </a:extLst>
              </p:cNvPr>
              <p:cNvGrpSpPr/>
              <p:nvPr/>
            </p:nvGrpSpPr>
            <p:grpSpPr>
              <a:xfrm>
                <a:off x="4187771" y="2020306"/>
                <a:ext cx="3666363" cy="728183"/>
                <a:chOff x="4187771" y="2020306"/>
                <a:chExt cx="3666363" cy="728183"/>
              </a:xfrm>
            </p:grpSpPr>
            <p:sp>
              <p:nvSpPr>
                <p:cNvPr id="30" name="TextBox 8">
                  <a:extLst>
                    <a:ext uri="{FF2B5EF4-FFF2-40B4-BE49-F238E27FC236}">
                      <a16:creationId xmlns:a16="http://schemas.microsoft.com/office/drawing/2014/main" id="{2FDA3ADF-CAB7-467B-B121-E30D080BB7D2}"/>
                    </a:ext>
                  </a:extLst>
                </p:cNvPr>
                <p:cNvSpPr txBox="1"/>
                <p:nvPr/>
              </p:nvSpPr>
              <p:spPr>
                <a:xfrm>
                  <a:off x="4943943" y="2020306"/>
                  <a:ext cx="219989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600" dirty="0"/>
                    <a:t>Days after co-cultivation</a:t>
                  </a:r>
                  <a:endParaRPr lang="en-US" sz="1600" dirty="0"/>
                </a:p>
              </p:txBody>
            </p:sp>
            <p:sp>
              <p:nvSpPr>
                <p:cNvPr id="31" name="TextBox 9">
                  <a:extLst>
                    <a:ext uri="{FF2B5EF4-FFF2-40B4-BE49-F238E27FC236}">
                      <a16:creationId xmlns:a16="http://schemas.microsoft.com/office/drawing/2014/main" id="{A927E846-E209-4F07-974B-DD59C1B42E67}"/>
                    </a:ext>
                  </a:extLst>
                </p:cNvPr>
                <p:cNvSpPr txBox="1"/>
                <p:nvPr/>
              </p:nvSpPr>
              <p:spPr>
                <a:xfrm>
                  <a:off x="4187771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0</a:t>
                  </a:r>
                </a:p>
              </p:txBody>
            </p:sp>
            <p:sp>
              <p:nvSpPr>
                <p:cNvPr id="32" name="TextBox 10">
                  <a:extLst>
                    <a:ext uri="{FF2B5EF4-FFF2-40B4-BE49-F238E27FC236}">
                      <a16:creationId xmlns:a16="http://schemas.microsoft.com/office/drawing/2014/main" id="{544C68B3-3CA8-4961-8AAE-AEB7800C04B8}"/>
                    </a:ext>
                  </a:extLst>
                </p:cNvPr>
                <p:cNvSpPr txBox="1"/>
                <p:nvPr/>
              </p:nvSpPr>
              <p:spPr>
                <a:xfrm>
                  <a:off x="4734101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2</a:t>
                  </a:r>
                </a:p>
              </p:txBody>
            </p:sp>
            <p:sp>
              <p:nvSpPr>
                <p:cNvPr id="33" name="TextBox 11">
                  <a:extLst>
                    <a:ext uri="{FF2B5EF4-FFF2-40B4-BE49-F238E27FC236}">
                      <a16:creationId xmlns:a16="http://schemas.microsoft.com/office/drawing/2014/main" id="{1A65E66A-B860-40F9-8BC0-721CC122F2E9}"/>
                    </a:ext>
                  </a:extLst>
                </p:cNvPr>
                <p:cNvSpPr txBox="1"/>
                <p:nvPr/>
              </p:nvSpPr>
              <p:spPr>
                <a:xfrm>
                  <a:off x="5273766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4</a:t>
                  </a:r>
                </a:p>
              </p:txBody>
            </p:sp>
            <p:sp>
              <p:nvSpPr>
                <p:cNvPr id="34" name="TextBox 12">
                  <a:extLst>
                    <a:ext uri="{FF2B5EF4-FFF2-40B4-BE49-F238E27FC236}">
                      <a16:creationId xmlns:a16="http://schemas.microsoft.com/office/drawing/2014/main" id="{EAC2C211-E167-42B7-A62F-88E5400697DE}"/>
                    </a:ext>
                  </a:extLst>
                </p:cNvPr>
                <p:cNvSpPr txBox="1"/>
                <p:nvPr/>
              </p:nvSpPr>
              <p:spPr>
                <a:xfrm>
                  <a:off x="5850322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7</a:t>
                  </a:r>
                </a:p>
              </p:txBody>
            </p:sp>
            <p:sp>
              <p:nvSpPr>
                <p:cNvPr id="35" name="TextBox 13">
                  <a:extLst>
                    <a:ext uri="{FF2B5EF4-FFF2-40B4-BE49-F238E27FC236}">
                      <a16:creationId xmlns:a16="http://schemas.microsoft.com/office/drawing/2014/main" id="{251403B9-5BE3-4185-95E4-AF25ACBA25F6}"/>
                    </a:ext>
                  </a:extLst>
                </p:cNvPr>
                <p:cNvSpPr txBox="1"/>
                <p:nvPr/>
              </p:nvSpPr>
              <p:spPr>
                <a:xfrm>
                  <a:off x="6341772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dirty="0"/>
                    <a:t>9</a:t>
                  </a:r>
                  <a:endParaRPr lang="nl-BE" dirty="0"/>
                </a:p>
              </p:txBody>
            </p:sp>
            <p:sp>
              <p:nvSpPr>
                <p:cNvPr id="36" name="TextBox 14">
                  <a:extLst>
                    <a:ext uri="{FF2B5EF4-FFF2-40B4-BE49-F238E27FC236}">
                      <a16:creationId xmlns:a16="http://schemas.microsoft.com/office/drawing/2014/main" id="{C121B758-E01E-4FA8-82AB-E4991F0ECBB8}"/>
                    </a:ext>
                  </a:extLst>
                </p:cNvPr>
                <p:cNvSpPr txBox="1"/>
                <p:nvPr/>
              </p:nvSpPr>
              <p:spPr>
                <a:xfrm>
                  <a:off x="6894562" y="2379157"/>
                  <a:ext cx="4187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11</a:t>
                  </a:r>
                </a:p>
              </p:txBody>
            </p:sp>
            <p:sp>
              <p:nvSpPr>
                <p:cNvPr id="37" name="TextBox 15">
                  <a:extLst>
                    <a:ext uri="{FF2B5EF4-FFF2-40B4-BE49-F238E27FC236}">
                      <a16:creationId xmlns:a16="http://schemas.microsoft.com/office/drawing/2014/main" id="{6EEFE322-DE62-4FB7-9DB3-D8C48CC36347}"/>
                    </a:ext>
                  </a:extLst>
                </p:cNvPr>
                <p:cNvSpPr txBox="1"/>
                <p:nvPr/>
              </p:nvSpPr>
              <p:spPr>
                <a:xfrm>
                  <a:off x="7435430" y="2379157"/>
                  <a:ext cx="4187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14</a:t>
                  </a: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26D42265-61E7-4BC0-83BD-0854DF2124BE}"/>
                    </a:ext>
                  </a:extLst>
                </p:cNvPr>
                <p:cNvCxnSpPr>
                  <a:stCxn id="31" idx="0"/>
                  <a:endCxn id="37" idx="0"/>
                </p:cNvCxnSpPr>
                <p:nvPr/>
              </p:nvCxnSpPr>
              <p:spPr>
                <a:xfrm>
                  <a:off x="4338614" y="2379157"/>
                  <a:ext cx="330616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50E256-B4AD-432F-BA28-D4FCDE2C7A34}"/>
                </a:ext>
              </a:extLst>
            </p:cNvPr>
            <p:cNvGrpSpPr/>
            <p:nvPr/>
          </p:nvGrpSpPr>
          <p:grpSpPr>
            <a:xfrm>
              <a:off x="10478905" y="2069141"/>
              <a:ext cx="1626283" cy="899579"/>
              <a:chOff x="7934171" y="2810825"/>
              <a:chExt cx="1626283" cy="89957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D7467D5-B183-4ADB-83FC-00868B0A37D2}"/>
                  </a:ext>
                </a:extLst>
              </p:cNvPr>
              <p:cNvGrpSpPr/>
              <p:nvPr/>
            </p:nvGrpSpPr>
            <p:grpSpPr>
              <a:xfrm>
                <a:off x="7934171" y="2810825"/>
                <a:ext cx="1626283" cy="307777"/>
                <a:chOff x="7279933" y="2251926"/>
                <a:chExt cx="1626283" cy="307777"/>
              </a:xfrm>
            </p:grpSpPr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63C6184F-A1BE-4630-B0B6-CC27BC4718BC}"/>
                    </a:ext>
                  </a:extLst>
                </p:cNvPr>
                <p:cNvCxnSpPr/>
                <p:nvPr/>
              </p:nvCxnSpPr>
              <p:spPr>
                <a:xfrm flipH="1">
                  <a:off x="7279933" y="2436592"/>
                  <a:ext cx="484311" cy="0"/>
                </a:xfrm>
                <a:prstGeom prst="straightConnector1">
                  <a:avLst/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7C68500-4A48-4BD2-A9E5-B1A35EA07346}"/>
                    </a:ext>
                  </a:extLst>
                </p:cNvPr>
                <p:cNvSpPr txBox="1"/>
                <p:nvPr/>
              </p:nvSpPr>
              <p:spPr>
                <a:xfrm>
                  <a:off x="7786486" y="2251926"/>
                  <a:ext cx="111973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400" dirty="0"/>
                    <a:t>Homoduplex</a:t>
                  </a:r>
                  <a:endParaRPr lang="en-US" sz="1400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BCC0B7F-8D47-4F6C-82F8-985129E2719D}"/>
                  </a:ext>
                </a:extLst>
              </p:cNvPr>
              <p:cNvGrpSpPr/>
              <p:nvPr/>
            </p:nvGrpSpPr>
            <p:grpSpPr>
              <a:xfrm>
                <a:off x="7934171" y="2973454"/>
                <a:ext cx="1266826" cy="307777"/>
                <a:chOff x="7249469" y="2414555"/>
                <a:chExt cx="1266826" cy="307777"/>
              </a:xfrm>
            </p:grpSpPr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2DB4FB8E-7C7D-496C-96B6-174AC041C714}"/>
                    </a:ext>
                  </a:extLst>
                </p:cNvPr>
                <p:cNvCxnSpPr/>
                <p:nvPr/>
              </p:nvCxnSpPr>
              <p:spPr>
                <a:xfrm flipH="1">
                  <a:off x="7249469" y="2599221"/>
                  <a:ext cx="484311" cy="0"/>
                </a:xfrm>
                <a:prstGeom prst="straightConnector1">
                  <a:avLst/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E97D381-10AF-493A-8E87-CEB245611213}"/>
                    </a:ext>
                  </a:extLst>
                </p:cNvPr>
                <p:cNvSpPr txBox="1"/>
                <p:nvPr/>
              </p:nvSpPr>
              <p:spPr>
                <a:xfrm>
                  <a:off x="7756022" y="2414555"/>
                  <a:ext cx="76027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400" dirty="0"/>
                    <a:t>Cleaved</a:t>
                  </a:r>
                  <a:endParaRPr lang="en-US" sz="1400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6A03CEF2-4A65-4A44-B2A6-EA15A89117CA}"/>
                  </a:ext>
                </a:extLst>
              </p:cNvPr>
              <p:cNvGrpSpPr/>
              <p:nvPr/>
            </p:nvGrpSpPr>
            <p:grpSpPr>
              <a:xfrm>
                <a:off x="7934171" y="3402627"/>
                <a:ext cx="1266826" cy="307777"/>
                <a:chOff x="7297080" y="2843728"/>
                <a:chExt cx="1266826" cy="307777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0B395969-B2CE-4673-8DFE-F3D592D277E4}"/>
                    </a:ext>
                  </a:extLst>
                </p:cNvPr>
                <p:cNvCxnSpPr/>
                <p:nvPr/>
              </p:nvCxnSpPr>
              <p:spPr>
                <a:xfrm flipH="1">
                  <a:off x="7297080" y="3028394"/>
                  <a:ext cx="484311" cy="0"/>
                </a:xfrm>
                <a:prstGeom prst="straightConnector1">
                  <a:avLst/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FDA514CE-8711-4E35-B515-8E133CD2F239}"/>
                    </a:ext>
                  </a:extLst>
                </p:cNvPr>
                <p:cNvSpPr txBox="1"/>
                <p:nvPr/>
              </p:nvSpPr>
              <p:spPr>
                <a:xfrm>
                  <a:off x="7803633" y="2843728"/>
                  <a:ext cx="76027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400" dirty="0"/>
                    <a:t>Cleaved</a:t>
                  </a:r>
                  <a:endParaRPr lang="en-US" sz="1400" dirty="0"/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A95635D-52B4-4058-924E-3CE062257F5A}"/>
                </a:ext>
              </a:extLst>
            </p:cNvPr>
            <p:cNvGrpSpPr/>
            <p:nvPr/>
          </p:nvGrpSpPr>
          <p:grpSpPr>
            <a:xfrm>
              <a:off x="6746917" y="3091371"/>
              <a:ext cx="4694201" cy="415498"/>
              <a:chOff x="4241510" y="3767878"/>
              <a:chExt cx="4694201" cy="415498"/>
            </a:xfrm>
          </p:grpSpPr>
          <p:sp>
            <p:nvSpPr>
              <p:cNvPr id="11" name="TextBox 41">
                <a:extLst>
                  <a:ext uri="{FF2B5EF4-FFF2-40B4-BE49-F238E27FC236}">
                    <a16:creationId xmlns:a16="http://schemas.microsoft.com/office/drawing/2014/main" id="{3CA3AD77-C330-4216-AF20-0E54DF071D21}"/>
                  </a:ext>
                </a:extLst>
              </p:cNvPr>
              <p:cNvSpPr txBox="1"/>
              <p:nvPr/>
            </p:nvSpPr>
            <p:spPr>
              <a:xfrm>
                <a:off x="4241510" y="3836833"/>
                <a:ext cx="263214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2</a:t>
                </a:r>
                <a:endParaRPr lang="en-US" sz="1200" dirty="0"/>
              </a:p>
            </p:txBody>
          </p:sp>
          <p:sp>
            <p:nvSpPr>
              <p:cNvPr id="12" name="TextBox 42">
                <a:extLst>
                  <a:ext uri="{FF2B5EF4-FFF2-40B4-BE49-F238E27FC236}">
                    <a16:creationId xmlns:a16="http://schemas.microsoft.com/office/drawing/2014/main" id="{226B61D2-0547-4837-86FC-B448725BCD0D}"/>
                  </a:ext>
                </a:extLst>
              </p:cNvPr>
              <p:cNvSpPr txBox="1"/>
              <p:nvPr/>
            </p:nvSpPr>
            <p:spPr>
              <a:xfrm>
                <a:off x="4830967" y="3836833"/>
                <a:ext cx="263214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9</a:t>
                </a:r>
                <a:endParaRPr lang="en-US" sz="1200" dirty="0"/>
              </a:p>
            </p:txBody>
          </p:sp>
          <p:sp>
            <p:nvSpPr>
              <p:cNvPr id="13" name="TextBox 43">
                <a:extLst>
                  <a:ext uri="{FF2B5EF4-FFF2-40B4-BE49-F238E27FC236}">
                    <a16:creationId xmlns:a16="http://schemas.microsoft.com/office/drawing/2014/main" id="{48F17AE2-95BC-4F54-A966-CE856E68ABEC}"/>
                  </a:ext>
                </a:extLst>
              </p:cNvPr>
              <p:cNvSpPr txBox="1"/>
              <p:nvPr/>
            </p:nvSpPr>
            <p:spPr>
              <a:xfrm>
                <a:off x="5354645" y="3836833"/>
                <a:ext cx="263213" cy="220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7</a:t>
                </a:r>
                <a:endParaRPr lang="en-US" sz="1200" dirty="0"/>
              </a:p>
            </p:txBody>
          </p:sp>
          <p:sp>
            <p:nvSpPr>
              <p:cNvPr id="14" name="TextBox 44">
                <a:extLst>
                  <a:ext uri="{FF2B5EF4-FFF2-40B4-BE49-F238E27FC236}">
                    <a16:creationId xmlns:a16="http://schemas.microsoft.com/office/drawing/2014/main" id="{439B65D4-3C24-43DF-98FA-BFCF16DDBA77}"/>
                  </a:ext>
                </a:extLst>
              </p:cNvPr>
              <p:cNvSpPr txBox="1"/>
              <p:nvPr/>
            </p:nvSpPr>
            <p:spPr>
              <a:xfrm>
                <a:off x="5924341" y="3836833"/>
                <a:ext cx="263214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9</a:t>
                </a:r>
                <a:endParaRPr lang="en-US" sz="1200" dirty="0"/>
              </a:p>
            </p:txBody>
          </p:sp>
          <p:sp>
            <p:nvSpPr>
              <p:cNvPr id="15" name="TextBox 45">
                <a:extLst>
                  <a:ext uri="{FF2B5EF4-FFF2-40B4-BE49-F238E27FC236}">
                    <a16:creationId xmlns:a16="http://schemas.microsoft.com/office/drawing/2014/main" id="{FE77BE30-C9EB-41F9-8748-16F77048BBC9}"/>
                  </a:ext>
                </a:extLst>
              </p:cNvPr>
              <p:cNvSpPr txBox="1"/>
              <p:nvPr/>
            </p:nvSpPr>
            <p:spPr>
              <a:xfrm>
                <a:off x="6425153" y="3836832"/>
                <a:ext cx="341760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13</a:t>
                </a:r>
                <a:endParaRPr lang="en-US" sz="1200" dirty="0"/>
              </a:p>
            </p:txBody>
          </p:sp>
          <p:sp>
            <p:nvSpPr>
              <p:cNvPr id="16" name="TextBox 46">
                <a:extLst>
                  <a:ext uri="{FF2B5EF4-FFF2-40B4-BE49-F238E27FC236}">
                    <a16:creationId xmlns:a16="http://schemas.microsoft.com/office/drawing/2014/main" id="{35146CCC-B0CE-4532-B93B-C17194DC814C}"/>
                  </a:ext>
                </a:extLst>
              </p:cNvPr>
              <p:cNvSpPr txBox="1"/>
              <p:nvPr/>
            </p:nvSpPr>
            <p:spPr>
              <a:xfrm>
                <a:off x="6982296" y="3836832"/>
                <a:ext cx="341760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20</a:t>
                </a:r>
                <a:endParaRPr lang="en-US" sz="1200" dirty="0"/>
              </a:p>
            </p:txBody>
          </p:sp>
          <p:sp>
            <p:nvSpPr>
              <p:cNvPr id="17" name="TextBox 47">
                <a:extLst>
                  <a:ext uri="{FF2B5EF4-FFF2-40B4-BE49-F238E27FC236}">
                    <a16:creationId xmlns:a16="http://schemas.microsoft.com/office/drawing/2014/main" id="{6263B28D-370D-49A5-A5DC-53390C959106}"/>
                  </a:ext>
                </a:extLst>
              </p:cNvPr>
              <p:cNvSpPr txBox="1"/>
              <p:nvPr/>
            </p:nvSpPr>
            <p:spPr>
              <a:xfrm>
                <a:off x="7506796" y="3836833"/>
                <a:ext cx="341760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24</a:t>
                </a:r>
                <a:endParaRPr lang="en-US" sz="1200" dirty="0"/>
              </a:p>
            </p:txBody>
          </p:sp>
          <p:sp>
            <p:nvSpPr>
              <p:cNvPr id="18" name="TextBox 48">
                <a:extLst>
                  <a:ext uri="{FF2B5EF4-FFF2-40B4-BE49-F238E27FC236}">
                    <a16:creationId xmlns:a16="http://schemas.microsoft.com/office/drawing/2014/main" id="{B435CAE1-8D98-4B60-ADC1-13945ABE1A31}"/>
                  </a:ext>
                </a:extLst>
              </p:cNvPr>
              <p:cNvSpPr txBox="1"/>
              <p:nvPr/>
            </p:nvSpPr>
            <p:spPr>
              <a:xfrm>
                <a:off x="8031296" y="3767878"/>
                <a:ext cx="904415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l-BE" sz="1050" dirty="0"/>
                  <a:t>% Gene</a:t>
                </a:r>
                <a:br>
                  <a:rPr lang="nl-BE" sz="1050" dirty="0"/>
                </a:br>
                <a:r>
                  <a:rPr lang="nl-BE" sz="1050" dirty="0"/>
                  <a:t> modification</a:t>
                </a:r>
                <a:endParaRPr lang="en-US" sz="1050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E7F1B8-E815-49CF-AB91-3A67486599ED}"/>
                </a:ext>
              </a:extLst>
            </p:cNvPr>
            <p:cNvSpPr/>
            <p:nvPr/>
          </p:nvSpPr>
          <p:spPr>
            <a:xfrm>
              <a:off x="9514180" y="3528539"/>
              <a:ext cx="2526589" cy="5078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dirty="0"/>
                <a:t>% Gene modification = </a:t>
              </a:r>
              <a:br>
                <a:rPr lang="en-US" sz="1350" dirty="0"/>
              </a:br>
              <a:r>
                <a:rPr lang="en-US" sz="1350" dirty="0"/>
                <a:t>100 x (1 – (1- fraction cleaved)</a:t>
              </a:r>
              <a:r>
                <a:rPr lang="en-US" sz="1350" baseline="30000" dirty="0"/>
                <a:t>1/2</a:t>
              </a:r>
              <a:r>
                <a:rPr lang="en-US" sz="1350" dirty="0"/>
                <a:t>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1C9A7F-FA17-49F5-8ED2-4B81AC86C0A5}"/>
                </a:ext>
              </a:extLst>
            </p:cNvPr>
            <p:cNvSpPr/>
            <p:nvPr/>
          </p:nvSpPr>
          <p:spPr>
            <a:xfrm>
              <a:off x="9546015" y="4017656"/>
              <a:ext cx="249475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dirty="0" err="1"/>
                <a:t>Guschin</a:t>
              </a:r>
              <a:r>
                <a:rPr lang="en-US" sz="1000" dirty="0"/>
                <a:t>, D.Y., et. al.(2010)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BE0C082-62B4-443F-A43B-2B777887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heteroduplex analysis using T7E1 or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05B42-0BF0-4407-AFA4-CABB93B31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095" y="854764"/>
            <a:ext cx="10515600" cy="2305878"/>
          </a:xfrm>
        </p:spPr>
        <p:txBody>
          <a:bodyPr/>
          <a:lstStyle/>
          <a:p>
            <a:r>
              <a:rPr lang="en-US" dirty="0"/>
              <a:t>Sensitivity ~10%</a:t>
            </a:r>
          </a:p>
          <a:p>
            <a:r>
              <a:rPr lang="en-US" dirty="0"/>
              <a:t>Fast (half a day)</a:t>
            </a:r>
          </a:p>
          <a:p>
            <a:r>
              <a:rPr lang="en-US" dirty="0"/>
              <a:t>Quantitative (% mutated), no sequence information</a:t>
            </a:r>
          </a:p>
          <a:p>
            <a:r>
              <a:rPr lang="en-US" dirty="0"/>
              <a:t>Quantifying requires getting a good gel. </a:t>
            </a:r>
          </a:p>
        </p:txBody>
      </p:sp>
    </p:spTree>
    <p:extLst>
      <p:ext uri="{BB962C8B-B14F-4D97-AF65-F5344CB8AC3E}">
        <p14:creationId xmlns:p14="http://schemas.microsoft.com/office/powerpoint/2010/main" val="2635086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588594"/>
              </p:ext>
            </p:extLst>
          </p:nvPr>
        </p:nvGraphicFramePr>
        <p:xfrm>
          <a:off x="99601" y="104924"/>
          <a:ext cx="11992797" cy="6753076"/>
        </p:xfrm>
        <a:graphic>
          <a:graphicData uri="http://schemas.openxmlformats.org/drawingml/2006/table">
            <a:tbl>
              <a:tblPr firstRow="1" bandRow="1"/>
              <a:tblGrid>
                <a:gridCol w="1561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1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37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08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Method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Information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Sensitivity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Sample cost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TAT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Advantages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Limitations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When to use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/>
                        <a:t>Sanger sequencing and TIDE/ICE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Quantitative, DNA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~10%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Sanger + cleanup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2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-Easy</a:t>
                      </a:r>
                      <a:endParaRPr sz="1600"/>
                    </a:p>
                    <a:p>
                      <a:pPr>
                        <a:defRPr/>
                      </a:pPr>
                      <a:r>
                        <a:rPr lang="nl-BE" sz="1400"/>
                        <a:t>-Inexpensive</a:t>
                      </a:r>
                      <a:endParaRPr sz="1600"/>
                    </a:p>
                    <a:p>
                      <a:pPr>
                        <a:defRPr/>
                      </a:pPr>
                      <a:r>
                        <a:rPr lang="nl-BE" sz="1400"/>
                        <a:t>-Great value</a:t>
                      </a:r>
                    </a:p>
                    <a:p>
                      <a:pPr>
                        <a:defRPr/>
                      </a:pPr>
                      <a:r>
                        <a:rPr lang="nl-BE" sz="1400"/>
                        <a:t>-Batch (ICE)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-Not all amplicons or mutations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-Stable mutant plants</a:t>
                      </a:r>
                    </a:p>
                    <a:p>
                      <a:pPr>
                        <a:defRPr/>
                      </a:pPr>
                      <a:r>
                        <a:rPr lang="nl-BE" sz="1400"/>
                        <a:t>-Cell populations</a:t>
                      </a:r>
                    </a:p>
                    <a:p>
                      <a:pPr>
                        <a:defRPr/>
                      </a:pPr>
                      <a:r>
                        <a:rPr lang="nl-BE" sz="1400"/>
                        <a:t>-Medium samples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87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/>
                        <a:t>Clone and sequence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Semi-quantitative, DNA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How much $ you got?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Cloning + multiple Sangers + cleanup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3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-No special equipment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Reliable</a:t>
                      </a:r>
                      <a:endParaRPr lang="nl-BE" sz="14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Multiplexing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-Slow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-Hands-on time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-Limited info.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-Few samples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02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Heteroduplex retention (PAGE)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Qualitative (can quantify), no DNA sequence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~10%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PCR and gel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1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-Fast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-Can ID specific alleles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-Does not scale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-Some amplicons don’t work 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Looking for specific mutant in various lines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56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T7 Endonuclease I</a:t>
                      </a:r>
                      <a:br>
                        <a:rPr lang="en-US" sz="1400" b="1" dirty="0"/>
                      </a:br>
                      <a:r>
                        <a:rPr lang="en-US" sz="1400" b="1" dirty="0"/>
                        <a:t>or similar (heteroduplex)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Quantitative, no DNA sequence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/>
                        <a:t>~5-10%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$3.40</a:t>
                      </a:r>
                      <a:br>
                        <a:rPr lang="en-US" sz="1400"/>
                      </a:br>
                      <a:r>
                        <a:rPr lang="en-US" sz="1100"/>
                        <a:t>~$2.50 enzyme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1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-Fast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-Somewhat quantitative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-Works for most amplicons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-Hands-on time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-Some opt. required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-Cell populations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-Fast turnaround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qPCR/</a:t>
                      </a:r>
                      <a:r>
                        <a:rPr lang="en-US" sz="1400" b="1" dirty="0" err="1"/>
                        <a:t>ddPCR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Quantitative, specific allele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dirty="0"/>
                        <a:t>0.01%-- depends 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~6 euro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/>
                        <a:t>1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-Fast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-quantitative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-very sensitive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-Setup time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-difficult to 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-Have very specific repair product in mind AND it is rare in population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63152"/>
                  </a:ext>
                </a:extLst>
              </a:tr>
              <a:tr h="87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Illumina sequencing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Quantitative,</a:t>
                      </a:r>
                      <a:endParaRPr sz="1400" dirty="0"/>
                    </a:p>
                    <a:p>
                      <a:pPr>
                        <a:defRPr/>
                      </a:pPr>
                      <a:r>
                        <a:rPr lang="en-US" sz="1400" dirty="0"/>
                        <a:t>DNA sequence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0.1-1%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Depends on scale…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cents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7-21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Can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scale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-Simple workflow </a:t>
                      </a:r>
                    </a:p>
                    <a:p>
                      <a:pPr>
                        <a:defRPr/>
                      </a:pPr>
                      <a:r>
                        <a:rPr lang="nl-BE" sz="1400" dirty="0"/>
                        <a:t>-Power</a:t>
                      </a:r>
                      <a:endParaRPr lang="en-US" sz="1400" dirty="0"/>
                    </a:p>
                    <a:p>
                      <a:pPr>
                        <a:defRPr/>
                      </a:pPr>
                      <a:r>
                        <a:rPr lang="en-US" sz="1400" dirty="0"/>
                        <a:t>-Multiplexing</a:t>
                      </a:r>
                      <a:endParaRPr lang="nl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-Small </a:t>
                      </a:r>
                      <a:r>
                        <a:rPr lang="nl-BE" sz="1400" dirty="0" err="1"/>
                        <a:t>amplicons</a:t>
                      </a:r>
                      <a:r>
                        <a:rPr lang="nl-BE" sz="1400" dirty="0"/>
                        <a:t> (</a:t>
                      </a:r>
                      <a:r>
                        <a:rPr lang="nl-BE" sz="1400" dirty="0" err="1"/>
                        <a:t>llumina</a:t>
                      </a:r>
                      <a:r>
                        <a:rPr lang="nl-BE" sz="1400" dirty="0"/>
                        <a:t>)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-Slow </a:t>
                      </a:r>
                      <a:r>
                        <a:rPr lang="nl-BE" sz="1400" dirty="0" err="1"/>
                        <a:t>if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using</a:t>
                      </a:r>
                      <a:r>
                        <a:rPr lang="nl-BE" sz="1400" dirty="0"/>
                        <a:t> service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Cell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populations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-A lot of samples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Nanopore (under development)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dirty="0"/>
                        <a:t>Quantitative, DNA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/>
                        <a:t>??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15 euro for ~500-2000 reads, higher scales possible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/>
                        <a:t>5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Can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scale</a:t>
                      </a:r>
                      <a:endParaRPr lang="nl-BE" sz="14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-Simple workflow</a:t>
                      </a:r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Multiplexing</a:t>
                      </a:r>
                      <a:endParaRPr lang="nl-BE" sz="14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Longer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amplicons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than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Illumina</a:t>
                      </a:r>
                      <a:r>
                        <a:rPr lang="nl-BE" sz="1400" dirty="0"/>
                        <a:t>, </a:t>
                      </a:r>
                      <a:r>
                        <a:rPr lang="nl-BE" sz="1400" dirty="0" err="1"/>
                        <a:t>can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be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several</a:t>
                      </a:r>
                      <a:r>
                        <a:rPr lang="nl-BE" sz="1400" dirty="0"/>
                        <a:t> KB)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-Currently high error rate</a:t>
                      </a:r>
                    </a:p>
                    <a:p>
                      <a:pPr>
                        <a:defRPr/>
                      </a:pPr>
                      <a:r>
                        <a:rPr lang="en-US" sz="1400" dirty="0"/>
                        <a:t>-Analysis methods not well developed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-Cell populations</a:t>
                      </a:r>
                    </a:p>
                    <a:p>
                      <a:pPr>
                        <a:defRPr/>
                      </a:pPr>
                      <a:r>
                        <a:rPr lang="en-US" sz="1400" dirty="0"/>
                        <a:t>-Complex editing (e.g. promoter bashing)</a:t>
                      </a:r>
                    </a:p>
                    <a:p>
                      <a:pPr>
                        <a:defRPr/>
                      </a:pPr>
                      <a:r>
                        <a:rPr lang="en-US" sz="1400" dirty="0"/>
                        <a:t>-Pre-testing Illumina amplicons (saves time)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302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FFE83-5C29-46FB-BDEA-9153743F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Target design and genotyping are linked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BAE6A3-046B-43F7-B446-9A249B09DC3C}"/>
              </a:ext>
            </a:extLst>
          </p:cNvPr>
          <p:cNvGrpSpPr/>
          <p:nvPr/>
        </p:nvGrpSpPr>
        <p:grpSpPr>
          <a:xfrm>
            <a:off x="182438" y="1290917"/>
            <a:ext cx="6503687" cy="1724481"/>
            <a:chOff x="490832" y="1330395"/>
            <a:chExt cx="8009936" cy="2123870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A51B1C9D-D51A-4366-90C1-C1F866D93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59" t="2036" r="58979" b="93952"/>
            <a:stretch/>
          </p:blipFill>
          <p:spPr>
            <a:xfrm>
              <a:off x="490832" y="1699727"/>
              <a:ext cx="8009936" cy="110485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CD757A-7F1D-4458-B992-A686BF868514}"/>
                </a:ext>
              </a:extLst>
            </p:cNvPr>
            <p:cNvSpPr txBox="1"/>
            <p:nvPr/>
          </p:nvSpPr>
          <p:spPr>
            <a:xfrm>
              <a:off x="2460291" y="1330395"/>
              <a:ext cx="1069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Amplicon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9E627DE-D0DD-40D6-9D6B-73F3E86DF8BD}"/>
                </a:ext>
              </a:extLst>
            </p:cNvPr>
            <p:cNvSpPr txBox="1"/>
            <p:nvPr/>
          </p:nvSpPr>
          <p:spPr>
            <a:xfrm>
              <a:off x="2499559" y="3039040"/>
              <a:ext cx="1033783" cy="415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gRNAs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667593D-3CBC-4CB1-A7BF-1BD1CB306313}"/>
                </a:ext>
              </a:extLst>
            </p:cNvPr>
            <p:cNvCxnSpPr/>
            <p:nvPr/>
          </p:nvCxnSpPr>
          <p:spPr>
            <a:xfrm flipV="1">
              <a:off x="2994892" y="2440517"/>
              <a:ext cx="118725" cy="5207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090111-7B20-446D-A66A-98CD2DEF53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9992" y="2482850"/>
              <a:ext cx="38291" cy="5280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8F13B6B-B52A-46FB-B1A0-21B47162C128}"/>
              </a:ext>
            </a:extLst>
          </p:cNvPr>
          <p:cNvSpPr txBox="1"/>
          <p:nvPr/>
        </p:nvSpPr>
        <p:spPr>
          <a:xfrm>
            <a:off x="7528293" y="1271124"/>
            <a:ext cx="40342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Analysis method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e.g. Sanger vs NGS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Spacing primers and gRNAs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Large deletions destroy primer binding sites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0C96B0-4DF4-4D19-9AE7-445E48AF09FB}"/>
              </a:ext>
            </a:extLst>
          </p:cNvPr>
          <p:cNvSpPr txBox="1"/>
          <p:nvPr/>
        </p:nvSpPr>
        <p:spPr>
          <a:xfrm>
            <a:off x="3205335" y="1572199"/>
            <a:ext cx="114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primers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5F0EFF5-46E0-4D9D-95A2-FA5C1C797845}"/>
              </a:ext>
            </a:extLst>
          </p:cNvPr>
          <p:cNvCxnSpPr>
            <a:cxnSpLocks/>
          </p:cNvCxnSpPr>
          <p:nvPr/>
        </p:nvCxnSpPr>
        <p:spPr>
          <a:xfrm flipH="1">
            <a:off x="2987861" y="1830351"/>
            <a:ext cx="374599" cy="1692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5BDAA6F-1E86-4B20-9670-84D5267734AA}"/>
              </a:ext>
            </a:extLst>
          </p:cNvPr>
          <p:cNvCxnSpPr>
            <a:cxnSpLocks/>
          </p:cNvCxnSpPr>
          <p:nvPr/>
        </p:nvCxnSpPr>
        <p:spPr>
          <a:xfrm flipH="1">
            <a:off x="2770387" y="1873760"/>
            <a:ext cx="511442" cy="766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6BB7EF-FEC1-4000-95ED-49D9A34F906F}"/>
              </a:ext>
            </a:extLst>
          </p:cNvPr>
          <p:cNvGrpSpPr/>
          <p:nvPr/>
        </p:nvGrpSpPr>
        <p:grpSpPr>
          <a:xfrm>
            <a:off x="412661" y="1552990"/>
            <a:ext cx="6728769" cy="4009739"/>
            <a:chOff x="908229" y="3792003"/>
            <a:chExt cx="6728769" cy="4009739"/>
          </a:xfrm>
        </p:grpSpPr>
        <p:pic>
          <p:nvPicPr>
            <p:cNvPr id="17" name="Schermafbeelding 2022-09-27 om 17.15.34.png" descr="Schermafbeelding 2022-09-27 om 17.15.34.png">
              <a:extLst>
                <a:ext uri="{FF2B5EF4-FFF2-40B4-BE49-F238E27FC236}">
                  <a16:creationId xmlns:a16="http://schemas.microsoft.com/office/drawing/2014/main" id="{10EADB5B-A5E3-4F24-9797-D42E38AA2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t="22258"/>
            <a:stretch/>
          </p:blipFill>
          <p:spPr>
            <a:xfrm>
              <a:off x="908229" y="6107001"/>
              <a:ext cx="6728769" cy="169474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6CFCC71-C93E-4AF0-9106-060311E207F2}"/>
                </a:ext>
              </a:extLst>
            </p:cNvPr>
            <p:cNvSpPr/>
            <p:nvPr/>
          </p:nvSpPr>
          <p:spPr>
            <a:xfrm>
              <a:off x="2408105" y="3792003"/>
              <a:ext cx="792870" cy="69569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D68C9C2-DC81-469D-8570-3CF4DE056027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 flipH="1">
              <a:off x="928587" y="4139853"/>
              <a:ext cx="1479518" cy="196714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A0A51DC-633B-440E-A30A-740913939CE5}"/>
                </a:ext>
              </a:extLst>
            </p:cNvPr>
            <p:cNvCxnSpPr>
              <a:cxnSpLocks/>
              <a:stCxn id="11" idx="6"/>
            </p:cNvCxnSpPr>
            <p:nvPr/>
          </p:nvCxnSpPr>
          <p:spPr>
            <a:xfrm>
              <a:off x="3200975" y="4139853"/>
              <a:ext cx="4417850" cy="196714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F37BBB2-C390-43F3-8FB7-E950399C4C9D}"/>
              </a:ext>
            </a:extLst>
          </p:cNvPr>
          <p:cNvGrpSpPr/>
          <p:nvPr/>
        </p:nvGrpSpPr>
        <p:grpSpPr>
          <a:xfrm>
            <a:off x="893303" y="5534070"/>
            <a:ext cx="5506419" cy="881249"/>
            <a:chOff x="1315997" y="5603082"/>
            <a:chExt cx="5506419" cy="881249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F9EC4EA-A07A-4A8E-A873-BF2138740D17}"/>
                </a:ext>
              </a:extLst>
            </p:cNvPr>
            <p:cNvCxnSpPr>
              <a:cxnSpLocks/>
            </p:cNvCxnSpPr>
            <p:nvPr/>
          </p:nvCxnSpPr>
          <p:spPr>
            <a:xfrm>
              <a:off x="1315997" y="6102105"/>
              <a:ext cx="550641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4DB7F7-EB81-4D8F-804E-B772EDA76980}"/>
                </a:ext>
              </a:extLst>
            </p:cNvPr>
            <p:cNvSpPr txBox="1"/>
            <p:nvPr/>
          </p:nvSpPr>
          <p:spPr>
            <a:xfrm>
              <a:off x="3785154" y="6114999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x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E8049F9-E39A-4856-82AF-D41D4CAE5958}"/>
                </a:ext>
              </a:extLst>
            </p:cNvPr>
            <p:cNvCxnSpPr>
              <a:cxnSpLocks/>
            </p:cNvCxnSpPr>
            <p:nvPr/>
          </p:nvCxnSpPr>
          <p:spPr>
            <a:xfrm>
              <a:off x="2236123" y="5670305"/>
              <a:ext cx="89197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4A5B3C-BE23-4EE5-965B-5FFD088E9370}"/>
                </a:ext>
              </a:extLst>
            </p:cNvPr>
            <p:cNvSpPr txBox="1"/>
            <p:nvPr/>
          </p:nvSpPr>
          <p:spPr>
            <a:xfrm>
              <a:off x="2540086" y="5603082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y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2228C-9189-4726-82BE-B68C3459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101A9D-A2E3-49F8-9CBE-CB8B9072D4F2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1B2382-EF23-4456-B69D-FBB21FFD1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345714"/>
              </p:ext>
            </p:extLst>
          </p:nvPr>
        </p:nvGraphicFramePr>
        <p:xfrm>
          <a:off x="7375585" y="3674852"/>
          <a:ext cx="4592127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709">
                  <a:extLst>
                    <a:ext uri="{9D8B030D-6E8A-4147-A177-3AD203B41FA5}">
                      <a16:colId xmlns:a16="http://schemas.microsoft.com/office/drawing/2014/main" val="852019441"/>
                    </a:ext>
                  </a:extLst>
                </a:gridCol>
                <a:gridCol w="1530709">
                  <a:extLst>
                    <a:ext uri="{9D8B030D-6E8A-4147-A177-3AD203B41FA5}">
                      <a16:colId xmlns:a16="http://schemas.microsoft.com/office/drawing/2014/main" val="3409969602"/>
                    </a:ext>
                  </a:extLst>
                </a:gridCol>
                <a:gridCol w="1530709">
                  <a:extLst>
                    <a:ext uri="{9D8B030D-6E8A-4147-A177-3AD203B41FA5}">
                      <a16:colId xmlns:a16="http://schemas.microsoft.com/office/drawing/2014/main" val="3405373668"/>
                    </a:ext>
                  </a:extLst>
                </a:gridCol>
              </a:tblGrid>
              <a:tr h="3455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96504"/>
                  </a:ext>
                </a:extLst>
              </a:tr>
              <a:tr h="599075">
                <a:tc>
                  <a:txBody>
                    <a:bodyPr/>
                    <a:lstStyle/>
                    <a:p>
                      <a:r>
                        <a:rPr lang="en-US" dirty="0"/>
                        <a:t>Sanger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 200</a:t>
                      </a:r>
                    </a:p>
                    <a:p>
                      <a:r>
                        <a:rPr lang="en-US" dirty="0"/>
                        <a:t>Max 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 400</a:t>
                      </a:r>
                    </a:p>
                    <a:p>
                      <a:r>
                        <a:rPr lang="en-US" dirty="0"/>
                        <a:t>Max 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09428"/>
                  </a:ext>
                </a:extLst>
              </a:tr>
              <a:tr h="599075">
                <a:tc>
                  <a:txBody>
                    <a:bodyPr/>
                    <a:lstStyle/>
                    <a:p>
                      <a:r>
                        <a:rPr lang="en-US" dirty="0"/>
                        <a:t>NGS</a:t>
                      </a:r>
                      <a:br>
                        <a:rPr lang="en-US" dirty="0"/>
                      </a:br>
                      <a:r>
                        <a:rPr lang="en-US" dirty="0"/>
                        <a:t>(2x150)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Constrained by x, 15 bp is good compromise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≤280 bp to merge reads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60368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742670-2519-4FBE-AB8E-4101020BAD79}"/>
              </a:ext>
            </a:extLst>
          </p:cNvPr>
          <p:cNvGraphicFramePr>
            <a:graphicFrameLocks noGrp="1"/>
          </p:cNvGraphicFramePr>
          <p:nvPr/>
        </p:nvGraphicFramePr>
        <p:xfrm>
          <a:off x="7366958" y="378699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4515274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579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13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Test your genotyping assay before doing anything else</a:t>
            </a:r>
          </a:p>
        </p:txBody>
      </p:sp>
      <p:grpSp>
        <p:nvGrpSpPr>
          <p:cNvPr id="7" name="Group 6"/>
          <p:cNvGrpSpPr/>
          <p:nvPr/>
        </p:nvGrpSpPr>
        <p:grpSpPr bwMode="auto">
          <a:xfrm>
            <a:off x="190856" y="2146820"/>
            <a:ext cx="6031252" cy="1121195"/>
            <a:chOff x="822071" y="1132457"/>
            <a:chExt cx="10977133" cy="20406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rcRect l="16998" t="46589" b="39766"/>
            <a:stretch/>
          </p:blipFill>
          <p:spPr bwMode="auto">
            <a:xfrm>
              <a:off x="822071" y="2291407"/>
              <a:ext cx="10977133" cy="881675"/>
            </a:xfrm>
            <a:prstGeom prst="rect">
              <a:avLst/>
            </a:prstGeom>
          </p:spPr>
        </p:pic>
        <p:sp>
          <p:nvSpPr>
            <p:cNvPr id="9" name="Left Brace 8"/>
            <p:cNvSpPr/>
            <p:nvPr/>
          </p:nvSpPr>
          <p:spPr bwMode="auto">
            <a:xfrm rot="5400000" flipV="1">
              <a:off x="5141825" y="1198907"/>
              <a:ext cx="155748" cy="1905000"/>
            </a:xfrm>
            <a:prstGeom prst="leftBrace">
              <a:avLst>
                <a:gd name="adj1" fmla="val 8333"/>
                <a:gd name="adj2" fmla="val 80905"/>
              </a:avLst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884187" y="1132457"/>
              <a:ext cx="1409402" cy="672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/>
                  <a:cs typeface="Arial"/>
                </a:rPr>
                <a:t>Target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6924101" y="1775159"/>
              <a:ext cx="3943689" cy="672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Deterioration of read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pic>
        <p:nvPicPr>
          <p:cNvPr id="1026" name="Picture 2" descr="Figure 3"/>
          <p:cNvPicPr>
            <a:picLocks noChangeAspect="1" noChangeArrowheads="1"/>
          </p:cNvPicPr>
          <p:nvPr/>
        </p:nvPicPr>
        <p:blipFill>
          <a:blip r:embed="rId3"/>
          <a:srcRect l="18398" b="39414"/>
          <a:stretch/>
        </p:blipFill>
        <p:spPr bwMode="auto">
          <a:xfrm>
            <a:off x="6998884" y="2825555"/>
            <a:ext cx="4963764" cy="2426619"/>
          </a:xfrm>
          <a:prstGeom prst="rect">
            <a:avLst/>
          </a:prstGeom>
          <a:noFill/>
        </p:spPr>
      </p:pic>
      <p:cxnSp>
        <p:nvCxnSpPr>
          <p:cNvPr id="13" name="Straight Arrow Connector 12"/>
          <p:cNvCxnSpPr>
            <a:cxnSpLocks/>
          </p:cNvCxnSpPr>
          <p:nvPr/>
        </p:nvCxnSpPr>
        <p:spPr bwMode="auto">
          <a:xfrm flipH="1" flipV="1">
            <a:off x="9008063" y="4921424"/>
            <a:ext cx="258161" cy="251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9155843" y="5067508"/>
            <a:ext cx="1742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~4% background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33620" y="2280539"/>
            <a:ext cx="82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Sanger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27" name="Group 26"/>
          <p:cNvGrpSpPr/>
          <p:nvPr/>
        </p:nvGrpSpPr>
        <p:grpSpPr bwMode="auto">
          <a:xfrm>
            <a:off x="-269580" y="3451155"/>
            <a:ext cx="6937699" cy="2180839"/>
            <a:chOff x="-312712" y="2924944"/>
            <a:chExt cx="6937699" cy="2180839"/>
          </a:xfrm>
        </p:grpSpPr>
        <p:sp>
          <p:nvSpPr>
            <p:cNvPr id="23" name="Rectangle 22"/>
            <p:cNvSpPr/>
            <p:nvPr/>
          </p:nvSpPr>
          <p:spPr bwMode="auto">
            <a:xfrm>
              <a:off x="-312712" y="2924944"/>
              <a:ext cx="666523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Introns and UTRs often have homopolymers (&gt;10 repeated base) that cause overlaps in chromatograms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rcRect l="13792" t="42678" r="10031"/>
            <a:stretch/>
          </p:blipFill>
          <p:spPr bwMode="auto">
            <a:xfrm>
              <a:off x="64748" y="3997788"/>
              <a:ext cx="6560239" cy="923329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 bwMode="auto">
            <a:xfrm>
              <a:off x="4261104" y="3627690"/>
              <a:ext cx="1623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Homopolymers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1202664" y="4736451"/>
              <a:ext cx="36032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The cut site is still ~200 bp upstream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cxnSp>
        <p:nvCxnSpPr>
          <p:cNvPr id="5" name="Straight Arrow Connector 4"/>
          <p:cNvCxnSpPr>
            <a:cxnSpLocks/>
          </p:cNvCxnSpPr>
          <p:nvPr/>
        </p:nvCxnSpPr>
        <p:spPr bwMode="auto">
          <a:xfrm flipH="1">
            <a:off x="4742132" y="4523233"/>
            <a:ext cx="106958" cy="193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 bwMode="auto">
          <a:xfrm>
            <a:off x="5408882" y="4518576"/>
            <a:ext cx="106958" cy="193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 bwMode="auto">
          <a:xfrm>
            <a:off x="245903" y="972556"/>
            <a:ext cx="8358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Select gRNAs within ‘clean’ amplicons free of artefacts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10447618" y="5483339"/>
            <a:ext cx="1515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Jacobs et al., 2015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4D224D-7B97-4F51-A750-0F74B36EA6C4}"/>
              </a:ext>
            </a:extLst>
          </p:cNvPr>
          <p:cNvSpPr txBox="1"/>
          <p:nvPr/>
        </p:nvSpPr>
        <p:spPr bwMode="auto">
          <a:xfrm>
            <a:off x="6869567" y="2329422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NGS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67B1-BB1B-4908-BDB8-B66EED64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Hands-on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68368-5865-42FB-9101-7D2527C98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003300"/>
            <a:ext cx="5761264" cy="5173663"/>
          </a:xfrm>
        </p:spPr>
        <p:txBody>
          <a:bodyPr/>
          <a:lstStyle/>
          <a:p>
            <a:r>
              <a:rPr lang="en-US" dirty="0"/>
              <a:t>Choose 1 gene from the Arabidopsis genome</a:t>
            </a:r>
          </a:p>
          <a:p>
            <a:r>
              <a:rPr lang="en-US" dirty="0"/>
              <a:t>Choose 1 CRISPR technology</a:t>
            </a:r>
          </a:p>
          <a:p>
            <a:pPr lvl="1"/>
            <a:r>
              <a:rPr lang="en-US" dirty="0"/>
              <a:t>Indel, base editing</a:t>
            </a:r>
          </a:p>
          <a:p>
            <a:r>
              <a:rPr lang="en-US" dirty="0"/>
              <a:t>Choose 1 enzyme</a:t>
            </a:r>
          </a:p>
          <a:p>
            <a:pPr lvl="1"/>
            <a:r>
              <a:rPr lang="en-US" dirty="0"/>
              <a:t>Cas9 or Cas12a</a:t>
            </a:r>
          </a:p>
          <a:p>
            <a:r>
              <a:rPr lang="en-US" dirty="0"/>
              <a:t>Choose sample type</a:t>
            </a:r>
          </a:p>
          <a:p>
            <a:pPr lvl="1"/>
            <a:r>
              <a:rPr lang="en-US" dirty="0"/>
              <a:t>Plant (and generation) or cells</a:t>
            </a:r>
          </a:p>
          <a:p>
            <a:r>
              <a:rPr lang="en-US" dirty="0"/>
              <a:t>Choose analysis method</a:t>
            </a:r>
          </a:p>
          <a:p>
            <a:pPr lvl="1"/>
            <a:r>
              <a:rPr lang="en-US" dirty="0"/>
              <a:t>Any of the above</a:t>
            </a:r>
          </a:p>
          <a:p>
            <a:r>
              <a:rPr lang="en-US" dirty="0"/>
              <a:t>Design a good gRNA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AFF88A6-F639-4EA3-B7CC-6E6FA2252FAF}"/>
              </a:ext>
            </a:extLst>
          </p:cNvPr>
          <p:cNvSpPr txBox="1">
            <a:spLocks/>
          </p:cNvSpPr>
          <p:nvPr/>
        </p:nvSpPr>
        <p:spPr bwMode="auto">
          <a:xfrm>
            <a:off x="6278336" y="1003299"/>
            <a:ext cx="5761264" cy="517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/>
              <a:t>Defend your gRNA</a:t>
            </a:r>
          </a:p>
          <a:p>
            <a:pPr lvl="1"/>
            <a:r>
              <a:rPr lang="en-US" kern="0" dirty="0"/>
              <a:t>What is the expected DNA repair product?</a:t>
            </a:r>
          </a:p>
          <a:p>
            <a:pPr lvl="1"/>
            <a:r>
              <a:rPr lang="en-US" kern="0" dirty="0"/>
              <a:t>What is the expected mutation frequency?</a:t>
            </a:r>
          </a:p>
          <a:p>
            <a:pPr lvl="1"/>
            <a:r>
              <a:rPr lang="en-US" kern="0" dirty="0"/>
              <a:t>Are there off-targets?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374140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AB10EA-CEE9-466B-BD04-2936108AA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Indel analysis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8340987-E141-43EB-BDB4-3E8228E06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324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hermafbeelding 2021-03-30 om 16.45.37.png" descr="Schermafbeelding 2021-03-30 om 16.45.37.png">
            <a:extLst>
              <a:ext uri="{FF2B5EF4-FFF2-40B4-BE49-F238E27FC236}">
                <a16:creationId xmlns:a16="http://schemas.microsoft.com/office/drawing/2014/main" id="{1830A1DF-EC42-4691-80DA-84CF95ECF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39" y="399647"/>
            <a:ext cx="723989" cy="169133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0">
            <a:extLst>
              <a:ext uri="{FF2B5EF4-FFF2-40B4-BE49-F238E27FC236}">
                <a16:creationId xmlns:a16="http://schemas.microsoft.com/office/drawing/2014/main" id="{7C4DA8B6-7AE9-4F30-BEB5-EC02960FBE51}"/>
              </a:ext>
            </a:extLst>
          </p:cNvPr>
          <p:cNvSpPr txBox="1"/>
          <p:nvPr/>
        </p:nvSpPr>
        <p:spPr>
          <a:xfrm>
            <a:off x="776150" y="2141910"/>
            <a:ext cx="723989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100" b="1">
                <a:solidFill>
                  <a:srgbClr val="000000"/>
                </a:solidFill>
              </a:defRPr>
            </a:pPr>
            <a:r>
              <a:rPr sz="1900" dirty="0"/>
              <a:t>T</a:t>
            </a:r>
            <a:r>
              <a:rPr sz="1900" baseline="-5999" dirty="0"/>
              <a:t>0</a:t>
            </a:r>
          </a:p>
        </p:txBody>
      </p:sp>
      <p:sp>
        <p:nvSpPr>
          <p:cNvPr id="6" name="Lijn">
            <a:extLst>
              <a:ext uri="{FF2B5EF4-FFF2-40B4-BE49-F238E27FC236}">
                <a16:creationId xmlns:a16="http://schemas.microsoft.com/office/drawing/2014/main" id="{06BFCF27-C3E0-4370-B166-7441DD11A20E}"/>
              </a:ext>
            </a:extLst>
          </p:cNvPr>
          <p:cNvSpPr/>
          <p:nvPr/>
        </p:nvSpPr>
        <p:spPr>
          <a:xfrm flipV="1">
            <a:off x="4131873" y="1413510"/>
            <a:ext cx="1375260" cy="0"/>
          </a:xfrm>
          <a:prstGeom prst="line">
            <a:avLst/>
          </a:prstGeom>
          <a:ln w="28575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" name="T1">
            <a:extLst>
              <a:ext uri="{FF2B5EF4-FFF2-40B4-BE49-F238E27FC236}">
                <a16:creationId xmlns:a16="http://schemas.microsoft.com/office/drawing/2014/main" id="{D20DD65C-531A-441D-9D55-FD1D3DF9BF67}"/>
              </a:ext>
            </a:extLst>
          </p:cNvPr>
          <p:cNvSpPr txBox="1"/>
          <p:nvPr/>
        </p:nvSpPr>
        <p:spPr>
          <a:xfrm>
            <a:off x="5741560" y="1878386"/>
            <a:ext cx="426469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100" b="1">
                <a:solidFill>
                  <a:srgbClr val="000000"/>
                </a:solidFill>
              </a:defRPr>
            </a:pPr>
            <a:r>
              <a:rPr sz="1900" dirty="0"/>
              <a:t>T</a:t>
            </a:r>
            <a:r>
              <a:rPr sz="1900" baseline="-5999" dirty="0"/>
              <a:t>1</a:t>
            </a:r>
          </a:p>
        </p:txBody>
      </p:sp>
      <p:sp>
        <p:nvSpPr>
          <p:cNvPr id="9" name="Cas9+">
            <a:extLst>
              <a:ext uri="{FF2B5EF4-FFF2-40B4-BE49-F238E27FC236}">
                <a16:creationId xmlns:a16="http://schemas.microsoft.com/office/drawing/2014/main" id="{28A8732B-46E5-4346-B791-5F0804D1B81B}"/>
              </a:ext>
            </a:extLst>
          </p:cNvPr>
          <p:cNvSpPr txBox="1"/>
          <p:nvPr/>
        </p:nvSpPr>
        <p:spPr>
          <a:xfrm>
            <a:off x="4486523" y="1064996"/>
            <a:ext cx="85398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dirty="0"/>
              <a:t>Cas9+</a:t>
            </a:r>
          </a:p>
        </p:txBody>
      </p:sp>
      <p:pic>
        <p:nvPicPr>
          <p:cNvPr id="11" name="Schermafbeelding 2021-03-30 om 16.45.37.png" descr="Schermafbeelding 2021-03-30 om 16.45.37.png">
            <a:extLst>
              <a:ext uri="{FF2B5EF4-FFF2-40B4-BE49-F238E27FC236}">
                <a16:creationId xmlns:a16="http://schemas.microsoft.com/office/drawing/2014/main" id="{37ED4F00-3995-4C8A-9A52-55D029E37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112" y="254715"/>
            <a:ext cx="723988" cy="169133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FAST+ seeds">
            <a:extLst>
              <a:ext uri="{FF2B5EF4-FFF2-40B4-BE49-F238E27FC236}">
                <a16:creationId xmlns:a16="http://schemas.microsoft.com/office/drawing/2014/main" id="{1A21A3B3-2722-499B-A466-E6CEFDD28B91}"/>
              </a:ext>
            </a:extLst>
          </p:cNvPr>
          <p:cNvSpPr txBox="1"/>
          <p:nvPr/>
        </p:nvSpPr>
        <p:spPr>
          <a:xfrm>
            <a:off x="2210933" y="2156454"/>
            <a:ext cx="1380907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000000"/>
                </a:solidFill>
              </a:defRPr>
            </a:lvl1pPr>
          </a:lstStyle>
          <a:p>
            <a:r>
              <a:rPr sz="1600" dirty="0"/>
              <a:t>FAST</a:t>
            </a:r>
            <a:r>
              <a:rPr sz="1600" b="1" dirty="0"/>
              <a:t>+</a:t>
            </a:r>
            <a:r>
              <a:rPr sz="1600" dirty="0"/>
              <a:t> seeds</a:t>
            </a:r>
          </a:p>
        </p:txBody>
      </p:sp>
      <p:grpSp>
        <p:nvGrpSpPr>
          <p:cNvPr id="18" name="Groep 3">
            <a:extLst>
              <a:ext uri="{FF2B5EF4-FFF2-40B4-BE49-F238E27FC236}">
                <a16:creationId xmlns:a16="http://schemas.microsoft.com/office/drawing/2014/main" id="{F0A8ED38-2468-4001-AA6D-9CFAD2ECD600}"/>
              </a:ext>
            </a:extLst>
          </p:cNvPr>
          <p:cNvGrpSpPr/>
          <p:nvPr/>
        </p:nvGrpSpPr>
        <p:grpSpPr>
          <a:xfrm>
            <a:off x="1794736" y="531232"/>
            <a:ext cx="2213300" cy="1533946"/>
            <a:chOff x="2010223" y="3975562"/>
            <a:chExt cx="2435670" cy="1773920"/>
          </a:xfrm>
        </p:grpSpPr>
        <p:pic>
          <p:nvPicPr>
            <p:cNvPr id="19" name="FAST+ (16838A).tif" descr="FAST+ (16838A).tif">
              <a:extLst>
                <a:ext uri="{FF2B5EF4-FFF2-40B4-BE49-F238E27FC236}">
                  <a16:creationId xmlns:a16="http://schemas.microsoft.com/office/drawing/2014/main" id="{47555604-0573-467D-8EF8-49A7ED61B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628" t="16467" r="23719" b="30461"/>
            <a:stretch>
              <a:fillRect/>
            </a:stretch>
          </p:blipFill>
          <p:spPr>
            <a:xfrm>
              <a:off x="2010223" y="3975562"/>
              <a:ext cx="2435670" cy="177392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0" name="Lijn">
              <a:extLst>
                <a:ext uri="{FF2B5EF4-FFF2-40B4-BE49-F238E27FC236}">
                  <a16:creationId xmlns:a16="http://schemas.microsoft.com/office/drawing/2014/main" id="{C3F1E6EE-7BFF-44CA-8650-90A463FD4E12}"/>
                </a:ext>
              </a:extLst>
            </p:cNvPr>
            <p:cNvSpPr/>
            <p:nvPr/>
          </p:nvSpPr>
          <p:spPr>
            <a:xfrm>
              <a:off x="3183888" y="4171979"/>
              <a:ext cx="104409" cy="1026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1" name="Lijn">
              <a:extLst>
                <a:ext uri="{FF2B5EF4-FFF2-40B4-BE49-F238E27FC236}">
                  <a16:creationId xmlns:a16="http://schemas.microsoft.com/office/drawing/2014/main" id="{392B9DD8-DF13-4EA3-9F1E-3D59437A9133}"/>
                </a:ext>
              </a:extLst>
            </p:cNvPr>
            <p:cNvSpPr/>
            <p:nvPr/>
          </p:nvSpPr>
          <p:spPr>
            <a:xfrm>
              <a:off x="3567304" y="4329260"/>
              <a:ext cx="130644" cy="1091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2" name="Lijn">
              <a:extLst>
                <a:ext uri="{FF2B5EF4-FFF2-40B4-BE49-F238E27FC236}">
                  <a16:creationId xmlns:a16="http://schemas.microsoft.com/office/drawing/2014/main" id="{9360FAAA-80BF-45C8-BF1E-3BFA8292D201}"/>
                </a:ext>
              </a:extLst>
            </p:cNvPr>
            <p:cNvSpPr/>
            <p:nvPr/>
          </p:nvSpPr>
          <p:spPr>
            <a:xfrm>
              <a:off x="4097030" y="4485233"/>
              <a:ext cx="92026" cy="124881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3" name="Lijn">
              <a:extLst>
                <a:ext uri="{FF2B5EF4-FFF2-40B4-BE49-F238E27FC236}">
                  <a16:creationId xmlns:a16="http://schemas.microsoft.com/office/drawing/2014/main" id="{DD54BB8B-1A53-49CB-B2DE-29EFF471002C}"/>
                </a:ext>
              </a:extLst>
            </p:cNvPr>
            <p:cNvSpPr/>
            <p:nvPr/>
          </p:nvSpPr>
          <p:spPr>
            <a:xfrm flipH="1" flipV="1">
              <a:off x="2742379" y="5403723"/>
              <a:ext cx="96053" cy="148435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4" name="Lijn">
              <a:extLst>
                <a:ext uri="{FF2B5EF4-FFF2-40B4-BE49-F238E27FC236}">
                  <a16:creationId xmlns:a16="http://schemas.microsoft.com/office/drawing/2014/main" id="{C82444AF-1B24-4E85-8A89-F5C64368E321}"/>
                </a:ext>
              </a:extLst>
            </p:cNvPr>
            <p:cNvSpPr/>
            <p:nvPr/>
          </p:nvSpPr>
          <p:spPr>
            <a:xfrm flipH="1">
              <a:off x="2838432" y="4649576"/>
              <a:ext cx="49726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5" name="Lijn">
              <a:extLst>
                <a:ext uri="{FF2B5EF4-FFF2-40B4-BE49-F238E27FC236}">
                  <a16:creationId xmlns:a16="http://schemas.microsoft.com/office/drawing/2014/main" id="{94633A5A-96AD-4D7A-B274-0BCD5A8E294D}"/>
                </a:ext>
              </a:extLst>
            </p:cNvPr>
            <p:cNvSpPr/>
            <p:nvPr/>
          </p:nvSpPr>
          <p:spPr>
            <a:xfrm flipH="1">
              <a:off x="2250271" y="4905809"/>
              <a:ext cx="49725" cy="166528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6" name="Lijn">
              <a:extLst>
                <a:ext uri="{FF2B5EF4-FFF2-40B4-BE49-F238E27FC236}">
                  <a16:creationId xmlns:a16="http://schemas.microsoft.com/office/drawing/2014/main" id="{21EB0DB0-F86A-49AC-9659-426FF96C3F81}"/>
                </a:ext>
              </a:extLst>
            </p:cNvPr>
            <p:cNvSpPr/>
            <p:nvPr/>
          </p:nvSpPr>
          <p:spPr>
            <a:xfrm flipH="1" flipV="1">
              <a:off x="3921411" y="5063987"/>
              <a:ext cx="49725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D58E1A-5F3B-4EAC-8A91-A35B5458FE8E}"/>
              </a:ext>
            </a:extLst>
          </p:cNvPr>
          <p:cNvGrpSpPr/>
          <p:nvPr/>
        </p:nvGrpSpPr>
        <p:grpSpPr>
          <a:xfrm>
            <a:off x="3668111" y="1294777"/>
            <a:ext cx="3713411" cy="5415544"/>
            <a:chOff x="3691023" y="2920838"/>
            <a:chExt cx="3713411" cy="541554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60148F-091C-46B5-8DDD-2BAC3A4F187A}"/>
                </a:ext>
              </a:extLst>
            </p:cNvPr>
            <p:cNvGrpSpPr/>
            <p:nvPr/>
          </p:nvGrpSpPr>
          <p:grpSpPr>
            <a:xfrm>
              <a:off x="3691023" y="4009203"/>
              <a:ext cx="3713411" cy="4327179"/>
              <a:chOff x="3691023" y="3933003"/>
              <a:chExt cx="3713411" cy="4327179"/>
            </a:xfrm>
            <a:effectLst/>
          </p:grpSpPr>
          <p:sp>
            <p:nvSpPr>
              <p:cNvPr id="42" name="Somatic &amp; germline">
                <a:extLst>
                  <a:ext uri="{FF2B5EF4-FFF2-40B4-BE49-F238E27FC236}">
                    <a16:creationId xmlns:a16="http://schemas.microsoft.com/office/drawing/2014/main" id="{2F639872-86D6-4465-A5DB-4E63207D6547}"/>
                  </a:ext>
                </a:extLst>
              </p:cNvPr>
              <p:cNvSpPr txBox="1"/>
              <p:nvPr/>
            </p:nvSpPr>
            <p:spPr>
              <a:xfrm>
                <a:off x="5340505" y="3933003"/>
                <a:ext cx="1375260" cy="2872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:r>
                  <a:rPr sz="1200" dirty="0"/>
                  <a:t>Somatic &amp; germline</a:t>
                </a:r>
              </a:p>
            </p:txBody>
          </p:sp>
          <p:pic>
            <p:nvPicPr>
              <p:cNvPr id="43" name="Schermafbeelding 2022-03-23 om 10.00.50.png" descr="Schermafbeelding 2022-03-23 om 10.00.50.png">
                <a:extLst>
                  <a:ext uri="{FF2B5EF4-FFF2-40B4-BE49-F238E27FC236}">
                    <a16:creationId xmlns:a16="http://schemas.microsoft.com/office/drawing/2014/main" id="{70E5DA75-6E1C-43AA-9522-1DEA2A4629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91023" y="4229010"/>
                <a:ext cx="3713411" cy="4031172"/>
              </a:xfrm>
              <a:prstGeom prst="ellipse">
                <a:avLst/>
              </a:prstGeom>
              <a:ln w="63500" cap="rnd">
                <a:noFill/>
              </a:ln>
              <a:effectLst/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5C9FDC5-499A-4639-92DA-18C5868D45EB}"/>
                </a:ext>
              </a:extLst>
            </p:cNvPr>
            <p:cNvSpPr/>
            <p:nvPr/>
          </p:nvSpPr>
          <p:spPr>
            <a:xfrm>
              <a:off x="5614364" y="2920838"/>
              <a:ext cx="546100" cy="4558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975D2AB-55C0-4025-A8C3-38EB159CCA8E}"/>
                </a:ext>
              </a:extLst>
            </p:cNvPr>
            <p:cNvCxnSpPr>
              <a:cxnSpLocks/>
              <a:stCxn id="39" idx="2"/>
              <a:endCxn id="43" idx="1"/>
            </p:cNvCxnSpPr>
            <p:nvPr/>
          </p:nvCxnSpPr>
          <p:spPr>
            <a:xfrm flipH="1">
              <a:off x="4234839" y="3148750"/>
              <a:ext cx="1379525" cy="1746811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2B71BE7-B0FF-43C4-9858-8F980CC592FC}"/>
                </a:ext>
              </a:extLst>
            </p:cNvPr>
            <p:cNvCxnSpPr>
              <a:cxnSpLocks/>
              <a:stCxn id="39" idx="6"/>
              <a:endCxn id="43" idx="7"/>
            </p:cNvCxnSpPr>
            <p:nvPr/>
          </p:nvCxnSpPr>
          <p:spPr>
            <a:xfrm>
              <a:off x="6160464" y="3148750"/>
              <a:ext cx="700154" cy="1746811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3A7845E-B49A-443C-80EC-71C67AEB75EF}"/>
              </a:ext>
            </a:extLst>
          </p:cNvPr>
          <p:cNvGrpSpPr/>
          <p:nvPr/>
        </p:nvGrpSpPr>
        <p:grpSpPr>
          <a:xfrm>
            <a:off x="6341371" y="179650"/>
            <a:ext cx="5495567" cy="2406703"/>
            <a:chOff x="6341371" y="587153"/>
            <a:chExt cx="5495567" cy="2406703"/>
          </a:xfrm>
        </p:grpSpPr>
        <p:sp>
          <p:nvSpPr>
            <p:cNvPr id="13" name="Germline">
              <a:extLst>
                <a:ext uri="{FF2B5EF4-FFF2-40B4-BE49-F238E27FC236}">
                  <a16:creationId xmlns:a16="http://schemas.microsoft.com/office/drawing/2014/main" id="{97E1B453-CF67-452F-A68C-268296BB70DE}"/>
                </a:ext>
              </a:extLst>
            </p:cNvPr>
            <p:cNvSpPr txBox="1"/>
            <p:nvPr/>
          </p:nvSpPr>
          <p:spPr>
            <a:xfrm>
              <a:off x="10696392" y="587153"/>
              <a:ext cx="1140546" cy="2872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>
                  <a:solidFill>
                    <a:srgbClr val="000000"/>
                  </a:solidFill>
                </a:defRPr>
              </a:lvl1pPr>
            </a:lstStyle>
            <a:p>
              <a:r>
                <a:rPr sz="1200" dirty="0"/>
                <a:t>Germline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9EC89FE-1D35-437A-8498-AB27ED1B8828}"/>
                </a:ext>
              </a:extLst>
            </p:cNvPr>
            <p:cNvGrpSpPr/>
            <p:nvPr/>
          </p:nvGrpSpPr>
          <p:grpSpPr>
            <a:xfrm>
              <a:off x="6341371" y="856614"/>
              <a:ext cx="5074055" cy="2137242"/>
              <a:chOff x="6341371" y="856614"/>
              <a:chExt cx="5074055" cy="2137242"/>
            </a:xfrm>
          </p:grpSpPr>
          <p:sp>
            <p:nvSpPr>
              <p:cNvPr id="8" name="T2">
                <a:extLst>
                  <a:ext uri="{FF2B5EF4-FFF2-40B4-BE49-F238E27FC236}">
                    <a16:creationId xmlns:a16="http://schemas.microsoft.com/office/drawing/2014/main" id="{409CE566-6AAC-4B17-B134-A1E0472624EE}"/>
                  </a:ext>
                </a:extLst>
              </p:cNvPr>
              <p:cNvSpPr txBox="1"/>
              <p:nvPr/>
            </p:nvSpPr>
            <p:spPr>
              <a:xfrm>
                <a:off x="10840196" y="2598876"/>
                <a:ext cx="426469" cy="3949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>
                  <a:defRPr sz="3100" b="1">
                    <a:solidFill>
                      <a:srgbClr val="000000"/>
                    </a:solidFill>
                  </a:defRPr>
                </a:pPr>
                <a:r>
                  <a:rPr sz="1900" dirty="0"/>
                  <a:t>T</a:t>
                </a:r>
                <a:r>
                  <a:rPr sz="1900" baseline="-5999" dirty="0"/>
                  <a:t>2</a:t>
                </a:r>
              </a:p>
            </p:txBody>
          </p:sp>
          <p:sp>
            <p:nvSpPr>
              <p:cNvPr id="10" name="Cas9-">
                <a:extLst>
                  <a:ext uri="{FF2B5EF4-FFF2-40B4-BE49-F238E27FC236}">
                    <a16:creationId xmlns:a16="http://schemas.microsoft.com/office/drawing/2014/main" id="{3C488CD8-6C06-4B13-879A-A837CCCF960E}"/>
                  </a:ext>
                </a:extLst>
              </p:cNvPr>
              <p:cNvSpPr txBox="1"/>
              <p:nvPr/>
            </p:nvSpPr>
            <p:spPr>
              <a:xfrm>
                <a:off x="9990925" y="1472499"/>
                <a:ext cx="799213" cy="37959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:r>
                  <a:rPr dirty="0"/>
                  <a:t>Cas9-</a:t>
                </a:r>
              </a:p>
            </p:txBody>
          </p:sp>
          <p:pic>
            <p:nvPicPr>
              <p:cNvPr id="12" name="Schermafbeelding 2021-03-30 om 16.45.37.png" descr="Schermafbeelding 2021-03-30 om 16.45.37.png">
                <a:extLst>
                  <a:ext uri="{FF2B5EF4-FFF2-40B4-BE49-F238E27FC236}">
                    <a16:creationId xmlns:a16="http://schemas.microsoft.com/office/drawing/2014/main" id="{2924EEEF-0E91-4A36-BDC2-CEB512FF5B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691437" y="856614"/>
                <a:ext cx="723989" cy="1691333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17" name="FAST- seeds">
                <a:extLst>
                  <a:ext uri="{FF2B5EF4-FFF2-40B4-BE49-F238E27FC236}">
                    <a16:creationId xmlns:a16="http://schemas.microsoft.com/office/drawing/2014/main" id="{F3D8CC70-B37B-411F-B3B0-AADB331B46F9}"/>
                  </a:ext>
                </a:extLst>
              </p:cNvPr>
              <p:cNvSpPr txBox="1"/>
              <p:nvPr/>
            </p:nvSpPr>
            <p:spPr>
              <a:xfrm>
                <a:off x="7899728" y="2563957"/>
                <a:ext cx="1307362" cy="3488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>
                <a:lvl1pPr>
                  <a:defRPr sz="2000">
                    <a:solidFill>
                      <a:srgbClr val="000000"/>
                    </a:solidFill>
                  </a:defRPr>
                </a:lvl1pPr>
              </a:lstStyle>
              <a:p>
                <a:r>
                  <a:rPr sz="1600" dirty="0"/>
                  <a:t>FAST</a:t>
                </a:r>
                <a:r>
                  <a:rPr sz="1600" b="1" dirty="0"/>
                  <a:t>-</a:t>
                </a:r>
                <a:r>
                  <a:rPr sz="1600" dirty="0"/>
                  <a:t> seeds</a:t>
                </a:r>
              </a:p>
            </p:txBody>
          </p:sp>
          <p:grpSp>
            <p:nvGrpSpPr>
              <p:cNvPr id="27" name="Groep 4">
                <a:extLst>
                  <a:ext uri="{FF2B5EF4-FFF2-40B4-BE49-F238E27FC236}">
                    <a16:creationId xmlns:a16="http://schemas.microsoft.com/office/drawing/2014/main" id="{38356CF6-8E4C-4F79-90A0-E613A30510F4}"/>
                  </a:ext>
                </a:extLst>
              </p:cNvPr>
              <p:cNvGrpSpPr/>
              <p:nvPr/>
            </p:nvGrpSpPr>
            <p:grpSpPr>
              <a:xfrm>
                <a:off x="7521725" y="938735"/>
                <a:ext cx="2063368" cy="1547526"/>
                <a:chOff x="7640258" y="2422439"/>
                <a:chExt cx="2063368" cy="1547526"/>
              </a:xfrm>
            </p:grpSpPr>
            <p:pic>
              <p:nvPicPr>
                <p:cNvPr id="28" name="FAST- (16839B1).tif" descr="FAST- (16839B1).tif">
                  <a:extLst>
                    <a:ext uri="{FF2B5EF4-FFF2-40B4-BE49-F238E27FC236}">
                      <a16:creationId xmlns:a16="http://schemas.microsoft.com/office/drawing/2014/main" id="{26D5CAE2-875F-46E0-B4E0-4C1FD3EE09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40258" y="2422439"/>
                  <a:ext cx="2063368" cy="1547526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29" name="Lijn">
                  <a:extLst>
                    <a:ext uri="{FF2B5EF4-FFF2-40B4-BE49-F238E27FC236}">
                      <a16:creationId xmlns:a16="http://schemas.microsoft.com/office/drawing/2014/main" id="{985D27B4-82AF-444E-8D06-F99D30299E54}"/>
                    </a:ext>
                  </a:extLst>
                </p:cNvPr>
                <p:cNvSpPr/>
                <p:nvPr/>
              </p:nvSpPr>
              <p:spPr>
                <a:xfrm flipH="1">
                  <a:off x="8731991" y="2887930"/>
                  <a:ext cx="140700" cy="69164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0" name="Lijn">
                  <a:extLst>
                    <a:ext uri="{FF2B5EF4-FFF2-40B4-BE49-F238E27FC236}">
                      <a16:creationId xmlns:a16="http://schemas.microsoft.com/office/drawing/2014/main" id="{00604079-3B71-4DFE-8B54-0E730AE4A91B}"/>
                    </a:ext>
                  </a:extLst>
                </p:cNvPr>
                <p:cNvSpPr/>
                <p:nvPr/>
              </p:nvSpPr>
              <p:spPr>
                <a:xfrm flipH="1">
                  <a:off x="9123025" y="2971149"/>
                  <a:ext cx="132952" cy="87666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1" name="Lijn">
                  <a:extLst>
                    <a:ext uri="{FF2B5EF4-FFF2-40B4-BE49-F238E27FC236}">
                      <a16:creationId xmlns:a16="http://schemas.microsoft.com/office/drawing/2014/main" id="{DC37C8CA-D867-4794-B906-042633CC1E49}"/>
                    </a:ext>
                  </a:extLst>
                </p:cNvPr>
                <p:cNvSpPr/>
                <p:nvPr/>
              </p:nvSpPr>
              <p:spPr>
                <a:xfrm flipH="1" flipV="1">
                  <a:off x="8513657" y="3362691"/>
                  <a:ext cx="52936" cy="119298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2" name="Lijn">
                  <a:extLst>
                    <a:ext uri="{FF2B5EF4-FFF2-40B4-BE49-F238E27FC236}">
                      <a16:creationId xmlns:a16="http://schemas.microsoft.com/office/drawing/2014/main" id="{AFE26F54-89D2-449A-AB03-CFA6236656E2}"/>
                    </a:ext>
                  </a:extLst>
                </p:cNvPr>
                <p:cNvSpPr/>
                <p:nvPr/>
              </p:nvSpPr>
              <p:spPr>
                <a:xfrm flipV="1">
                  <a:off x="8063048" y="2900877"/>
                  <a:ext cx="70340" cy="126574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3" name="Lijn">
                  <a:extLst>
                    <a:ext uri="{FF2B5EF4-FFF2-40B4-BE49-F238E27FC236}">
                      <a16:creationId xmlns:a16="http://schemas.microsoft.com/office/drawing/2014/main" id="{F1D7BD59-3FAE-4DDF-B7C4-A8E4A9AE755F}"/>
                    </a:ext>
                  </a:extLst>
                </p:cNvPr>
                <p:cNvSpPr/>
                <p:nvPr/>
              </p:nvSpPr>
              <p:spPr>
                <a:xfrm flipV="1">
                  <a:off x="8266025" y="3526840"/>
                  <a:ext cx="52935" cy="130560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4" name="Lijn">
                  <a:extLst>
                    <a:ext uri="{FF2B5EF4-FFF2-40B4-BE49-F238E27FC236}">
                      <a16:creationId xmlns:a16="http://schemas.microsoft.com/office/drawing/2014/main" id="{ED09FDB6-F03A-4082-86D2-912D5F015CFF}"/>
                    </a:ext>
                  </a:extLst>
                </p:cNvPr>
                <p:cNvSpPr/>
                <p:nvPr/>
              </p:nvSpPr>
              <p:spPr>
                <a:xfrm flipV="1">
                  <a:off x="8266025" y="2551145"/>
                  <a:ext cx="170068" cy="15740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5" name="Lijn">
                  <a:extLst>
                    <a:ext uri="{FF2B5EF4-FFF2-40B4-BE49-F238E27FC236}">
                      <a16:creationId xmlns:a16="http://schemas.microsoft.com/office/drawing/2014/main" id="{CECA4BF2-A41A-436E-AD7B-71FD667AE069}"/>
                    </a:ext>
                  </a:extLst>
                </p:cNvPr>
                <p:cNvSpPr/>
                <p:nvPr/>
              </p:nvSpPr>
              <p:spPr>
                <a:xfrm flipH="1" flipV="1">
                  <a:off x="8822271" y="3359867"/>
                  <a:ext cx="86606" cy="119298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</p:grpSp>
          <p:sp>
            <p:nvSpPr>
              <p:cNvPr id="36" name="Lijn">
                <a:extLst>
                  <a:ext uri="{FF2B5EF4-FFF2-40B4-BE49-F238E27FC236}">
                    <a16:creationId xmlns:a16="http://schemas.microsoft.com/office/drawing/2014/main" id="{74F65366-63E4-407E-8DFD-6A40D1169C5D}"/>
                  </a:ext>
                </a:extLst>
              </p:cNvPr>
              <p:cNvSpPr/>
              <p:nvPr/>
            </p:nvSpPr>
            <p:spPr>
              <a:xfrm flipV="1">
                <a:off x="6341371" y="1805924"/>
                <a:ext cx="1050029" cy="0"/>
              </a:xfrm>
              <a:prstGeom prst="line">
                <a:avLst/>
              </a:prstGeom>
              <a:ln w="28575">
                <a:solidFill>
                  <a:srgbClr val="000000"/>
                </a:solidFill>
                <a:miter lim="400000"/>
                <a:headEnd type="oval"/>
                <a:tailEnd type="triangle"/>
              </a:ln>
            </p:spPr>
            <p:txBody>
              <a:bodyPr lIns="50800" tIns="50800" rIns="50800" bIns="50800" anchor="ctr"/>
              <a:lstStyle/>
              <a:p>
                <a:endParaRPr/>
              </a:p>
            </p:txBody>
          </p:sp>
          <p:sp>
            <p:nvSpPr>
              <p:cNvPr id="44" name="Lijn">
                <a:extLst>
                  <a:ext uri="{FF2B5EF4-FFF2-40B4-BE49-F238E27FC236}">
                    <a16:creationId xmlns:a16="http://schemas.microsoft.com/office/drawing/2014/main" id="{13A8BB11-9A71-4C1D-B7BE-3614CBDBFE3E}"/>
                  </a:ext>
                </a:extLst>
              </p:cNvPr>
              <p:cNvSpPr/>
              <p:nvPr/>
            </p:nvSpPr>
            <p:spPr>
              <a:xfrm flipV="1">
                <a:off x="9790167" y="1843015"/>
                <a:ext cx="1050029" cy="0"/>
              </a:xfrm>
              <a:prstGeom prst="line">
                <a:avLst/>
              </a:prstGeom>
              <a:ln w="28575">
                <a:solidFill>
                  <a:srgbClr val="000000"/>
                </a:solidFill>
                <a:miter lim="400000"/>
                <a:headEnd type="oval"/>
                <a:tailEnd type="triangle"/>
              </a:ln>
            </p:spPr>
            <p:txBody>
              <a:bodyPr lIns="50800" tIns="50800" rIns="50800" bIns="50800" anchor="ctr"/>
              <a:lstStyle/>
              <a:p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7E120DF-076E-466A-B509-4CD90222645A}"/>
              </a:ext>
            </a:extLst>
          </p:cNvPr>
          <p:cNvSpPr txBox="1"/>
          <p:nvPr/>
        </p:nvSpPr>
        <p:spPr>
          <a:xfrm>
            <a:off x="86641" y="6326768"/>
            <a:ext cx="2373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Develtere</a:t>
            </a:r>
            <a:r>
              <a:rPr lang="en-US" sz="1200" dirty="0"/>
              <a:t> et al., 2023</a:t>
            </a:r>
          </a:p>
          <a:p>
            <a:r>
              <a:rPr lang="en-US" sz="1200" dirty="0"/>
              <a:t>https://doi.org/10.1111/tpj.16785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CE3D39B-DD6B-4002-9837-848EE0AB2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5" y="3429000"/>
            <a:ext cx="3333375" cy="1533946"/>
          </a:xfrm>
        </p:spPr>
        <p:txBody>
          <a:bodyPr>
            <a:normAutofit/>
          </a:bodyPr>
          <a:lstStyle/>
          <a:p>
            <a:r>
              <a:rPr lang="en-US" dirty="0"/>
              <a:t>Somatic vs germline mutations</a:t>
            </a:r>
          </a:p>
        </p:txBody>
      </p:sp>
    </p:spTree>
    <p:extLst>
      <p:ext uri="{BB962C8B-B14F-4D97-AF65-F5344CB8AC3E}">
        <p14:creationId xmlns:p14="http://schemas.microsoft.com/office/powerpoint/2010/main" val="31313821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4A706-7B6E-47D7-A4B7-44C36AD4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to ask yourself, before your PI does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17962D-3242-4679-94AA-743D2BC6F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003300"/>
            <a:ext cx="11438164" cy="5462814"/>
          </a:xfrm>
        </p:spPr>
        <p:txBody>
          <a:bodyPr>
            <a:normAutofit/>
          </a:bodyPr>
          <a:lstStyle/>
          <a:p>
            <a:r>
              <a:rPr lang="en-US" dirty="0"/>
              <a:t>What will you keep?</a:t>
            </a:r>
          </a:p>
          <a:p>
            <a:pPr lvl="1"/>
            <a:r>
              <a:rPr lang="en-US" dirty="0"/>
              <a:t>Any indel or a specific allele? Combinations of alleles?</a:t>
            </a:r>
          </a:p>
          <a:p>
            <a:r>
              <a:rPr lang="en-US" dirty="0"/>
              <a:t>What will you sample?</a:t>
            </a:r>
          </a:p>
          <a:p>
            <a:pPr lvl="1"/>
            <a:r>
              <a:rPr lang="en-US" dirty="0"/>
              <a:t>Plants w/ CRISPR components? (clonally propagated)</a:t>
            </a:r>
          </a:p>
          <a:p>
            <a:pPr lvl="1"/>
            <a:r>
              <a:rPr lang="en-US" dirty="0"/>
              <a:t>Plants w/o CRISPR (null </a:t>
            </a:r>
            <a:r>
              <a:rPr lang="en-US" dirty="0" err="1"/>
              <a:t>segregants</a:t>
            </a:r>
            <a:r>
              <a:rPr lang="en-US" dirty="0"/>
              <a:t> / transient delivery)</a:t>
            </a:r>
          </a:p>
          <a:p>
            <a:pPr lvl="1"/>
            <a:r>
              <a:rPr lang="en-US" dirty="0"/>
              <a:t>Cells</a:t>
            </a:r>
          </a:p>
          <a:p>
            <a:r>
              <a:rPr lang="en-US" dirty="0"/>
              <a:t>When will you sample? (numbers multiply by generation)</a:t>
            </a:r>
          </a:p>
          <a:p>
            <a:pPr lvl="1"/>
            <a:r>
              <a:rPr lang="en-US" dirty="0"/>
              <a:t>How many can you sample? Time and cost</a:t>
            </a:r>
          </a:p>
          <a:p>
            <a:r>
              <a:rPr lang="en-US" dirty="0"/>
              <a:t>What is the expected mutation frequency? Use the right technology</a:t>
            </a:r>
          </a:p>
          <a:p>
            <a:pPr lvl="1"/>
            <a:r>
              <a:rPr lang="en-US" dirty="0"/>
              <a:t>What proportion of cells are mutated? Think about sensitivity</a:t>
            </a:r>
          </a:p>
          <a:p>
            <a:pPr lvl="1"/>
            <a:r>
              <a:rPr lang="en-US" dirty="0"/>
              <a:t>Somatic edits</a:t>
            </a:r>
          </a:p>
          <a:p>
            <a:pPr lvl="1"/>
            <a:r>
              <a:rPr lang="en-US" dirty="0"/>
              <a:t>Pools of cells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846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64698-19D3-498B-A625-174C7B98D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your PCR </a:t>
            </a:r>
            <a:r>
              <a:rPr lang="en-US" strike="sngStrike" dirty="0"/>
              <a:t>should</a:t>
            </a:r>
            <a:r>
              <a:rPr lang="en-US" dirty="0"/>
              <a:t> will look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777A5-D1D5-4499-92E6-D22EC25EF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825625"/>
            <a:ext cx="5445578" cy="4351338"/>
          </a:xfrm>
        </p:spPr>
        <p:txBody>
          <a:bodyPr/>
          <a:lstStyle/>
          <a:p>
            <a:r>
              <a:rPr lang="en-US" dirty="0"/>
              <a:t>Every PCR experiment contains… always</a:t>
            </a:r>
          </a:p>
          <a:p>
            <a:pPr lvl="1"/>
            <a:r>
              <a:rPr lang="en-US" dirty="0"/>
              <a:t>WT control</a:t>
            </a:r>
          </a:p>
          <a:p>
            <a:pPr lvl="1"/>
            <a:r>
              <a:rPr lang="en-US" dirty="0"/>
              <a:t>No-template control</a:t>
            </a:r>
          </a:p>
          <a:p>
            <a:pPr lvl="1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49553D-824E-4F23-B068-44E02714EC7F}"/>
              </a:ext>
            </a:extLst>
          </p:cNvPr>
          <p:cNvGrpSpPr/>
          <p:nvPr/>
        </p:nvGrpSpPr>
        <p:grpSpPr>
          <a:xfrm>
            <a:off x="6249674" y="1825625"/>
            <a:ext cx="5942326" cy="4080879"/>
            <a:chOff x="1095554" y="1630392"/>
            <a:chExt cx="3812877" cy="2618485"/>
          </a:xfrm>
        </p:grpSpPr>
        <p:pic>
          <p:nvPicPr>
            <p:cNvPr id="5" name="Picture 2" descr="Fig. 2">
              <a:extLst>
                <a:ext uri="{FF2B5EF4-FFF2-40B4-BE49-F238E27FC236}">
                  <a16:creationId xmlns:a16="http://schemas.microsoft.com/office/drawing/2014/main" id="{78364543-3B8A-471F-82C2-F801DD7272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8" t="52076" r="67764" b="31069"/>
            <a:stretch/>
          </p:blipFill>
          <p:spPr bwMode="auto">
            <a:xfrm>
              <a:off x="1095554" y="1630392"/>
              <a:ext cx="3812877" cy="2529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B4AF0E-4C12-4267-BD33-FF71A9CF9EDA}"/>
                </a:ext>
              </a:extLst>
            </p:cNvPr>
            <p:cNvSpPr txBox="1"/>
            <p:nvPr/>
          </p:nvSpPr>
          <p:spPr>
            <a:xfrm>
              <a:off x="1552756" y="4002656"/>
              <a:ext cx="11576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/>
                <a:t>Alonge</a:t>
              </a:r>
              <a:r>
                <a:rPr lang="en-US" sz="1000" dirty="0"/>
                <a:t> et al., 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2459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D290-3C06-445D-9E34-55FCDBECB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Bands in blanks… is a never ending struggle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8C41-B979-4602-B104-43E6213F8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7" y="4619625"/>
            <a:ext cx="6585176" cy="2089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spend a lot of time dealing with contaminated PCR</a:t>
            </a:r>
          </a:p>
          <a:p>
            <a:r>
              <a:rPr lang="en-US" dirty="0"/>
              <a:t>If your PCR is contaminated, your gene editing estimate will be inaccurate/wrong</a:t>
            </a:r>
          </a:p>
          <a:p>
            <a:r>
              <a:rPr lang="en-US" dirty="0"/>
              <a:t>I don’t know the solution</a:t>
            </a:r>
          </a:p>
          <a:p>
            <a:r>
              <a:rPr lang="en-US" dirty="0"/>
              <a:t>Take care, use controls and best practices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C26F89-F449-4F70-B794-9DB275BCDA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1" t="15938" r="8485" b="28870"/>
          <a:stretch/>
        </p:blipFill>
        <p:spPr>
          <a:xfrm>
            <a:off x="799060" y="1519691"/>
            <a:ext cx="5394259" cy="2871334"/>
          </a:xfrm>
          <a:prstGeom prst="rect">
            <a:avLst/>
          </a:prstGeom>
        </p:spPr>
      </p:pic>
      <p:pic>
        <p:nvPicPr>
          <p:cNvPr id="2050" name="Picture 2" descr="http://127.0.0.1:55348/service/home/~/?auth=co&amp;id=6ec0ad0c-5d2c-4c00-90ff-b802a9b9fa7d:193804&amp;part=2.2">
            <a:extLst>
              <a:ext uri="{FF2B5EF4-FFF2-40B4-BE49-F238E27FC236}">
                <a16:creationId xmlns:a16="http://schemas.microsoft.com/office/drawing/2014/main" id="{8065A4C5-8C2F-4CED-BF4C-DA2639423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067049"/>
            <a:ext cx="2995612" cy="268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8067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9303AE-BD03-4E6D-8528-1C7F6A81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indel detection session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2AFC4E-3171-4D1F-89C0-8EA453CE7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778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A58350-71C1-4651-9986-EEB5435A0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DBC0FB-1463-4209-BD88-81C6A4E9F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003300"/>
            <a:ext cx="11438164" cy="56152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4 datasets</a:t>
            </a:r>
          </a:p>
          <a:p>
            <a:pPr lvl="1"/>
            <a:r>
              <a:rPr lang="en-US" dirty="0"/>
              <a:t>Sanger</a:t>
            </a:r>
          </a:p>
          <a:p>
            <a:pPr lvl="2"/>
            <a:r>
              <a:rPr lang="en-US" dirty="0"/>
              <a:t>Plants: T1 tomato plants, T-DNA segregating</a:t>
            </a:r>
          </a:p>
          <a:p>
            <a:pPr lvl="2"/>
            <a:r>
              <a:rPr lang="en-US" dirty="0"/>
              <a:t>Cells: Arabidopsis cell suspensions</a:t>
            </a:r>
          </a:p>
          <a:p>
            <a:pPr lvl="1"/>
            <a:r>
              <a:rPr lang="en-US" dirty="0"/>
              <a:t>Illumina</a:t>
            </a:r>
          </a:p>
          <a:p>
            <a:pPr lvl="2"/>
            <a:r>
              <a:rPr lang="en-US" dirty="0"/>
              <a:t>Plants: T2 Arabidopsis plants, null </a:t>
            </a:r>
            <a:r>
              <a:rPr lang="en-US" dirty="0" err="1"/>
              <a:t>segregants</a:t>
            </a:r>
            <a:endParaRPr lang="en-US" dirty="0"/>
          </a:p>
          <a:p>
            <a:pPr lvl="2"/>
            <a:r>
              <a:rPr lang="en-US" dirty="0"/>
              <a:t>Cells: Arabidopsis cell suspensions</a:t>
            </a:r>
          </a:p>
          <a:p>
            <a:r>
              <a:rPr lang="en-US" dirty="0"/>
              <a:t>Objective: determine the genotype frequencies using combination of </a:t>
            </a:r>
            <a:r>
              <a:rPr lang="en-US" dirty="0" err="1"/>
              <a:t>Geneious</a:t>
            </a:r>
            <a:r>
              <a:rPr lang="en-US" dirty="0"/>
              <a:t> and online programs </a:t>
            </a:r>
          </a:p>
          <a:p>
            <a:pPr lvl="1"/>
            <a:r>
              <a:rPr lang="en-US" dirty="0"/>
              <a:t>Sanger:</a:t>
            </a:r>
            <a:r>
              <a:rPr lang="en-US" dirty="0">
                <a:hlinkClick r:id="rId3"/>
              </a:rPr>
              <a:t> https://ice.synthego.com/#/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Illumina: </a:t>
            </a:r>
            <a:r>
              <a:rPr lang="en-US" dirty="0">
                <a:hlinkClick r:id="rId4"/>
              </a:rPr>
              <a:t>http://crispresso2.pinellolab.org/submission</a:t>
            </a:r>
            <a:endParaRPr lang="en-US" dirty="0"/>
          </a:p>
          <a:p>
            <a:pPr lvl="1"/>
            <a:r>
              <a:rPr lang="en-US" dirty="0"/>
              <a:t>Also a sample key with file names for samples and controls</a:t>
            </a:r>
          </a:p>
          <a:p>
            <a:r>
              <a:rPr lang="en-US" dirty="0"/>
              <a:t>You have all necessary data</a:t>
            </a:r>
          </a:p>
          <a:p>
            <a:pPr lvl="1"/>
            <a:r>
              <a:rPr lang="en-US" dirty="0"/>
              <a:t>Sanger: download the template file from </a:t>
            </a:r>
            <a:r>
              <a:rPr lang="en-US" dirty="0" err="1"/>
              <a:t>synthego</a:t>
            </a:r>
            <a:r>
              <a:rPr lang="en-US" dirty="0"/>
              <a:t> and fill it out</a:t>
            </a:r>
          </a:p>
          <a:p>
            <a:pPr lvl="1"/>
            <a:r>
              <a:rPr lang="en-US" dirty="0"/>
              <a:t>Illumina: drag and drop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322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81823-36DF-4537-81AD-6C71923D7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69777-C76A-4802-8D7B-A11292768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Drag and drop sequences in </a:t>
            </a:r>
            <a:r>
              <a:rPr lang="en-US" dirty="0" err="1"/>
              <a:t>Geneious</a:t>
            </a:r>
            <a:r>
              <a:rPr lang="en-US" dirty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Align to reference sequence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Do the sequences make sense?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Can you already see obvious mutants?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Analyze with software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Do the controls make sense?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Do the repair products make sense? (think about 3-4 position)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Do the allele frequencies make sense?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Today’s task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What fraction of cells are mutated?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What alleles are generated?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58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2270</Words>
  <Application>Microsoft Office PowerPoint</Application>
  <PresentationFormat>Widescreen</PresentationFormat>
  <Paragraphs>582</Paragraphs>
  <Slides>54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Microsoft YaHei</vt:lpstr>
      <vt:lpstr>-apple-system</vt:lpstr>
      <vt:lpstr>Arial</vt:lpstr>
      <vt:lpstr>Calibri</vt:lpstr>
      <vt:lpstr>Calibri Light</vt:lpstr>
      <vt:lpstr>Corbel</vt:lpstr>
      <vt:lpstr>Courier New</vt:lpstr>
      <vt:lpstr>Inter</vt:lpstr>
      <vt:lpstr>Times New Roman</vt:lpstr>
      <vt:lpstr>Wingdings</vt:lpstr>
      <vt:lpstr>Office Theme</vt:lpstr>
      <vt:lpstr>Theme2</vt:lpstr>
      <vt:lpstr>CRISPRing</vt:lpstr>
      <vt:lpstr>Introduction</vt:lpstr>
      <vt:lpstr>CRISPR-Cas9 is a DNA endonuclease</vt:lpstr>
      <vt:lpstr>Making knockout (KO) mutants</vt:lpstr>
      <vt:lpstr>PAM= protospacer adjacent motif</vt:lpstr>
      <vt:lpstr>Cas variants engineered for relaxed PAMs</vt:lpstr>
      <vt:lpstr>Cas9 contains two nuclease domains</vt:lpstr>
      <vt:lpstr>Cas12a (formerly Cpf1) complements Cas9</vt:lpstr>
      <vt:lpstr>guide RNAs (gRNAs)</vt:lpstr>
      <vt:lpstr>Anatomy of a gRNA– Cas9</vt:lpstr>
      <vt:lpstr>Anatomy of a gRNA– Cas12a</vt:lpstr>
      <vt:lpstr>Off targets</vt:lpstr>
      <vt:lpstr>Off targets are not necessarily bad</vt:lpstr>
      <vt:lpstr>DNA repair is non-random</vt:lpstr>
      <vt:lpstr>PowerPoint Presentation</vt:lpstr>
      <vt:lpstr>Cas9 creates a 1-nt, 5’ overhang</vt:lpstr>
      <vt:lpstr>PowerPoint Presentation</vt:lpstr>
      <vt:lpstr>Cloning gRNAs</vt:lpstr>
      <vt:lpstr>Golden Gate Assembly uses Type IIS REs</vt:lpstr>
      <vt:lpstr>PowerPoint Presentation</vt:lpstr>
      <vt:lpstr>The ideal CRISPR vector</vt:lpstr>
      <vt:lpstr>Cloning &gt;2 gRNAs requires 2 steps</vt:lpstr>
      <vt:lpstr>Step 2: LbCas12a-ABE assembly</vt:lpstr>
      <vt:lpstr>Base editing</vt:lpstr>
      <vt:lpstr>NHEJ has limited repair outcomes</vt:lpstr>
      <vt:lpstr>Base editing vs. standard CRISPR</vt:lpstr>
      <vt:lpstr>Base editors edit within targeting “windows”</vt:lpstr>
      <vt:lpstr>Different deaminases have different editing windows</vt:lpstr>
      <vt:lpstr>C-to-A and C-to-G editors </vt:lpstr>
      <vt:lpstr>Systematic optimization of Cas12a base editors</vt:lpstr>
      <vt:lpstr>Translating into stable maize–results differ from protoplasts</vt:lpstr>
      <vt:lpstr>Iterative optimization campaign for Cas12-ABE</vt:lpstr>
      <vt:lpstr>Cas12a-ABEs edit endogenous sites</vt:lpstr>
      <vt:lpstr>Base edited alleles transmitted to 22 out of 24 progeny</vt:lpstr>
      <vt:lpstr>Target design</vt:lpstr>
      <vt:lpstr>Designing the best CRISPR experiment: Start at the end</vt:lpstr>
      <vt:lpstr>Which gRNA(s) do we use?</vt:lpstr>
      <vt:lpstr>Genotyping methods</vt:lpstr>
      <vt:lpstr>Genotyping workflow</vt:lpstr>
      <vt:lpstr>Example of Sanger chromatogram with overlapping peaks</vt:lpstr>
      <vt:lpstr>Example of heteroduplex retention using polyacrylamide gel electrophoresis</vt:lpstr>
      <vt:lpstr>Example of heteroduplex analysis using T7E1 or CAPS</vt:lpstr>
      <vt:lpstr>PowerPoint Presentation</vt:lpstr>
      <vt:lpstr>Target design and genotyping are linked</vt:lpstr>
      <vt:lpstr>Test your genotyping assay before doing anything else</vt:lpstr>
      <vt:lpstr>Hands-on session</vt:lpstr>
      <vt:lpstr>Indel analysis</vt:lpstr>
      <vt:lpstr>PowerPoint Presentation</vt:lpstr>
      <vt:lpstr>Questions to ask yourself, before your PI does</vt:lpstr>
      <vt:lpstr>What your PCR should will look like</vt:lpstr>
      <vt:lpstr>Bands in blanks… is a never ending struggle</vt:lpstr>
      <vt:lpstr>Hands-on indel detection session</vt:lpstr>
      <vt:lpstr>PowerPoint Presentation</vt:lpstr>
      <vt:lpstr>Steps for evaluation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Jacobs</dc:creator>
  <cp:lastModifiedBy>Tom Jacobs</cp:lastModifiedBy>
  <cp:revision>67</cp:revision>
  <dcterms:created xsi:type="dcterms:W3CDTF">2024-06-03T06:39:21Z</dcterms:created>
  <dcterms:modified xsi:type="dcterms:W3CDTF">2025-05-16T06:36:20Z</dcterms:modified>
</cp:coreProperties>
</file>